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3.xml" ContentType="application/inkml+xml"/>
  <Override PartName="/ppt/notesSlides/notesSlide7.xml" ContentType="application/vnd.openxmlformats-officedocument.presentationml.notesSlide+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66" r:id="rId2"/>
    <p:sldId id="278" r:id="rId3"/>
    <p:sldId id="270" r:id="rId4"/>
    <p:sldId id="256" r:id="rId5"/>
    <p:sldId id="257" r:id="rId6"/>
    <p:sldId id="260" r:id="rId7"/>
    <p:sldId id="258" r:id="rId8"/>
    <p:sldId id="259" r:id="rId9"/>
    <p:sldId id="261" r:id="rId10"/>
    <p:sldId id="262" r:id="rId11"/>
    <p:sldId id="269" r:id="rId12"/>
    <p:sldId id="264" r:id="rId13"/>
    <p:sldId id="277" r:id="rId14"/>
    <p:sldId id="265" r:id="rId15"/>
    <p:sldId id="276" r:id="rId16"/>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D4F7"/>
    <a:srgbClr val="99CCFF"/>
    <a:srgbClr val="FFFF99"/>
    <a:srgbClr val="9999FF"/>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847" autoAdjust="0"/>
    <p:restoredTop sz="94610" autoAdjust="0"/>
  </p:normalViewPr>
  <p:slideViewPr>
    <p:cSldViewPr snapToGrid="0" snapToObjects="1">
      <p:cViewPr varScale="1">
        <p:scale>
          <a:sx n="61" d="100"/>
          <a:sy n="61" d="100"/>
        </p:scale>
        <p:origin x="-468" y="-96"/>
      </p:cViewPr>
      <p:guideLst>
        <p:guide orient="horz" pos="2592"/>
        <p:guide pos="460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5-02-17T17:41:34.522"/>
    </inkml:context>
    <inkml:brush xml:id="br0">
      <inkml:brushProperty name="width" value="0.21167" units="cm"/>
      <inkml:brushProperty name="height" value="0.21167" units="cm"/>
      <inkml:brushProperty name="color" value="#FFFFFF"/>
      <inkml:brushProperty name="fitToCurve" value="1"/>
      <inkml:brushProperty name="ignorePressure" value="1"/>
    </inkml:brush>
  </inkml:definitions>
  <inkml:trace contextRef="#ctx0" brushRef="#br0">4515 1952,'-87'0,"44"0,-87 0,44 0,42 0,1 0,0 0,43-44,0 1,43 43,0 0,44 0,-44 0,-43 43,43-43,1 87,-1-44,-43 1,43 42,1-86,-44 43,0 1</inkml:trace>
  <inkml:trace contextRef="#ctx0" brushRef="#br0" timeOffset="1188">4472 2255,'0'43,"0"174,-130 0,86-1,-42-86,86-87,0 1,-43-1,43-86,0-87,0 0,0-130,-44 86,44 44,0 44,0 42,44 304,129 44,-43-88,-44-86,-86-86,0-1,43-43,-43-130,0-130,0-87,0 87,0 87,0 43,0 44,0-1,0 1,0 41,0 176,0 42,0 87,0-43,0-87,0-86,0-88,0-130,-43 1,0 0,43-43,0 86,0 42,0 45,0 0,-43 43,43 43,-44 43,-42 2,-1 172,-43 173,87-43,43-174,0-129,0-44,0 1,0-174,-87-173,44 42,0 1,0 131,-2-45,45 45,0-1,0 42,0 45,0 217,45-131,-2 44,-43-44,0 0,0-86,0-87,0-130,0 86,0 88,0-1,43 87,44 0,43 130,43 130,-43-43,-44-87,-43-43,-43-44,0-173,-43-86,43 85,-86 44,42 44,44 0,-43 43,0 43,-87 130,87 88,43-88,-44-43,44 0,0-87,44-43,-44-87,43-86,0-130,-43 86,0 87,0 43,0 44,0 0,0 86,-43 260,43-129,0-44,43-87,44 44,-44-87,0 0,1 0,-1 0,-43-130,0 0,0 44,0-2,0 45,-87 0,1 43,42 0,1 0,0 0,43 43,0 43,0-41,0-2,86 44,-42-44,-1-43,-173 0,0 0,44-43,-44 43,-1 0,-129 86,130 1,87-44,0-43,43 43,130 1,0-44,-1 0,1 0,1 0,-1 0,0-44,0 1,-174 0,-85-1,-1-42,0 43,42 43,-42 0,-86 86,129-43,1 44,43 0,-1-44,44 43,0 1,130-44,43 1,0-44,2 43,-2-43,-43 0,-1 0,-85 0,-174 0,-43 0,-88 0,-85 0,43 0,173 0,86 0,88 0,172 43,87 1,-130-44,45 0,42 0,-1 0,-42 0,-86-44,-88 1,0 43,-217 0,-42-43,42 43,-42 0,-88 0,-86 0,131 0,172 0,44 0,86 0,174 0,-1 0,44 0,87 0,129-87,-172 0,-174 87,-87 0,-129 0,-131 0,43 0,1 0,43 0,0 0,44 0,-1 44,1-44,-45 0,1 0,0 0,0 0,0 0,-86 43,-131 0,130 1,44-1,86 0,43-43,1 0,43-43,43 43,88 0,-1 0,-44 0,44 0,-86 0,-88 0,-86 0,44 0,-1 0,1 0,-2 0,2 0,42 0,1 0,0 0,-1 0,1 0,130 0,-1 43,1-43,87 0,-1 44,-86-44,-44 0,-130 0,-42 0,-45 0,87 0,0-87,44 44,-87-1,44 1,-44 0,-43-1,-45 1,131 0,44 43,0 0,0 0,43-43,173 43,88 0,-45 0,-43 86,-43-43,0 1,-43-44,0 43,0 0,-44-43,-130 0,44-86,-44-44,0-130,44-1,-1 175,1-1,43 44,-43 43,43 43,130 44,87-87,43 0,43 0,-43-43,-130-44,-43 44,-1 43,-86-44,-43 44,-43 0,-1 0,0 0,-43 0,43 0,44 0,-44 0,44 0,0 0,86-43,217 0,87 0,42-44,2 44,128 43,-128 0,-218 0,-43 0,-87 0,-86 0,-130 0,0 0,0 0,42 0,-42 0,-1 0,1 0,0 0,42 0,45 0,-1 130,-43 43,0 131,44-1,-1-44,44-129,0-43,43 0,0-43,-44-1,44 0,-43-43,0 43,-1-43,0 0,-42 44,42-44,1 0,0 0,-44 0,44 0</inkml:trace>
  <inkml:trace contextRef="#ctx0" brushRef="#br0" timeOffset="9132">2565 2732,'0'-44,"0"-42,0-1,0 0,0-43,0 0,0 44,0-1,0 44,0-1,0 88,0-1,43 44,-43-1,44-43,-44 44,0-44,0 1,0-131,0 0,0-42,0-1,0 86,0-42,43 129,87 44,-87-1,44 44,0-43,-87-44,43 0,1-43,-44-86,0-1,0-86,0 43,0 87,0 0,43 86,0 130,-43-43,87-44,-87-42,0-88,0-215,0 42,0 86,0 2,0 42,0 44,0 129,-43 132,-44 301,-43-85,-1-174,45-174,86 1,-44-87,1 0,0 0,-44-87,44-86,-44-217,44 0,43 174,0 41,0 89,0-1,0 174,0 217,43 42,-43-129,44-174,-44 0,0-86,0-174,0-42,0-44,86-88,87-302,-43 346,-86 174,-44 87,0 129,0 217,44 43,-44-43,0 0,0-87,0 0,0-86,0-1,0-172,0-87,43-87,0 87,-43 130,0-1,44 1,-44 86,0 1,0 85,0 1,0 87,0 433,0-130,0-173,0-261,0-43,0 1,-44-217,-130-174,-42-130,86 0,43 1,44 173,0 216,43 43,0 88,0 43,0 43,0 0,0 43,0-43,0 0,0-87,0 0,-43-43,43-43,-44 0,44-44,-43 0,0 1,-1-1,44 44,0 86,0 87,0 130,0 44,0-44,0-217,0-260,-44-42,44-2,-43 1,43-86,0 42,0 218,0 42,0 217,0 44,0-43,0 172,0 88,0-174,0-130,0-87,0-86,0-174,0-44,0 88,-43-130,43 87,0 129,0 44,0-1,0 131,0 86,0 87,0 174,0 42,0-129,0-260,0-44,0-303,-44-43,1 0,43-1,-43-86,43 130,0 173,0 0,0 131,0 43,0 86,0 0,0 44,43 42,0 2,-43-88,44-129,-44-1,0-86,0-44,0 0,0-86,0-1,43-129,-43 0,43 217,-43 42,88 131,-45 43,44 43,-1-87,1 1,43 0,-44-1,-86-43,43-43,1 0,-44-43,0-130,0-130,0 87,0 85,0 44,0 44,-44 260,-42 86,-1 0,44-130,0-42,-1-44,1-87,-43-43,-1-87,0-1,0 1,0 43,44 44,0 43,43 43,-44 131,1 0,43-44,0-1,0 1,0-43,43-87,-43-87,0 1,0-44,-86 0,-1-87,-43 87,44 43,43 87,-1 0,44 43,0 87,0 43,44-42,-1-1,-43-43,43-87,-129 0,-1-87,-44 1,88-1,-1 87,1 0,0 0,0 43,43 44,0-1,0-42,0 86,0-44,0 44,0-43,0-44,0-86,0-44,0 0,0 1,0-1,0-43,-87 87,87 0,-43 43,43 43,0 44,0-1,0 1,0-44,0 0,0-129,0-44,0 0,0 0,0 217,0 43,0 0,0-1,0-42,0-44,0-129,0-87,0 43,-87-87,-43 0,87 174,0-1,-1 88,44 42,0 88,0-44,0 0,0-43,0 42,0-42,0 43,44-130,-1 0,-43-43,0-44,0-86,-43 0,-1-87,1 129,0 45,43 42,-44 44,44 218,0-45,0 0,0 0,0-86,0-44,0 0,0-86,0-87,0-43,0-87,44 0,-44 130,0 86,0 1,86 86,-42 217,42 87,44-44,-43-43,-87-129,43-88,0-43,-43-43,0-88,0-85,0-174,0 86,0 88,0 172,0-42,0 129,0 87,0 217,0-87,0 0,0-130,0-87,0 0,0 1,-43-44,-44-87,44 0,-130 44,43-87,43 87,43 43,1 0,0 0,43 130,0-44,0 44,0 1,174 129,-1-44,-86-129,-1-44,-43-43,-43-43,0-1,0 1,0-87,0 0,0-86,0-1,-43-173,-87 87,0 129,44 174,42-43,0 43,1 129,0 89,-1 85,44-130,0-43,0 1,0-88,0 0,44-43,-1 0,0 0,-43-43,44-44,-44-130,0-86,0 130,-44 0,-42 42,42 131,-42-43,43 43,-1 0,1 174,43 129,0-130,87 0,-1-43,131-87,-43 1,-44-44,-1 0,-42 0,-44 0,87-44,-87-42,1 86,-44-44,0 1,0-44,0 1,0-1,-87 44,1 43,-1 0,44 0,-1 0,44 43,0 87,0-43,44-1,-1-42,87-1,0 0,44-43,172 0,131 0,-130-130,-174 87,-87 43,-42 0,-1 0,-173 0,-259 0,41 0,45 0,0 0,86 43,87-43,43 0,174 0,86 0,1 0,216-43,174-87,-45-130,-85 44,42-1,44 43,-86 45,-217 42,-131 44,-42 43</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5-02-17T17:41:35.549"/>
    </inkml:context>
    <inkml:brush xml:id="br0">
      <inkml:brushProperty name="width" value="0.21167" units="cm"/>
      <inkml:brushProperty name="height" value="0.21167" units="cm"/>
      <inkml:brushProperty name="color" value="#FFFFFF"/>
      <inkml:brushProperty name="fitToCurve" value="1"/>
      <inkml:brushProperty name="ignorePressure" value="1"/>
    </inkml:brush>
  </inkml:definitions>
  <inkml:trace contextRef="#ctx0" brushRef="#br0">0 0</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5-02-17T17:41:13.712"/>
    </inkml:context>
    <inkml:brush xml:id="br0">
      <inkml:brushProperty name="width" value="0.21167" units="cm"/>
      <inkml:brushProperty name="height" value="0.21167" units="cm"/>
      <inkml:brushProperty name="color" value="#FFFFFF"/>
      <inkml:brushProperty name="fitToCurve" value="1"/>
      <inkml:brushProperty name="ignorePressure" value="1"/>
    </inkml:brush>
  </inkml:definitions>
  <inkml:trace contextRef="#ctx0" brushRef="#br0">4817 1725,'0'86,"0"-43,0 0,0 0,0 43,-86-86,43 0,0 43,-1-43,1 0,-43 0,43 0,0-43,43 0,0 0,43 43,0 0,0 0,-43 43,0 0,0 0,0 0,0 0,-86 0,43 43,-85-86,-1 0,0 0,43 0,86-43,-43 43,43-43,43-43,86 43,0 0,-43 43,-1 0,-42 0,0 0,-43 43,0 0,-43 0,-128-43,-87 0,42 0,87-43,0-43,86-43,0 0,43 42,0 44,0 0,129 43,130 0,42 43,-44 44,-85 85,-86-43,1 0,-87-43,0-43,0 0,-87 43,-171-86,-85 0,84-43,44-43,86 43,44 0,42 0,43 0,0 0,43 43,171 0,1 0,-128 0,-44 0,-43 43,0 0,-86 0,-87 129,-42-43,44-42,42-87,43 0,-44-130,1-128,0 0,86 86,43 42,0 87,43-43,43 86,0 0,0 0,1 0,42 0,-86 86,-43 0,0 44,0-1,-43 43,0-43,-86-43,85 0,-42-86,0 0,-43-43,-128-215,85 0,-1 85,130 44,43 86,0 0,43 0,87 0,-1 43,0-44,-44 44,1 0,-43 87,0-1,-43 43,0 1,-43 42,-128 0,-1-43,-87 0,44-86,86-43,43 0,0-215,44-86,42-1,0 173,85-1,173 1,216 86,-131 0,-85 43,1 0,-130 0,-43 86,-43 43,-43-42,0 85,0 1,-43-1,-43 43,0-129,43 0,0-86,-43 0,43 0,-44-43,1-43,43 0,43 43,43-43,86 0,-85 86,42-43,-43 43,0 0,0 0,-86 0,-43 0,-44 0,1 0,0 0,43-43,0-43,1-1,42 44,0 0,43 0,0 0,43 0,85 43,1 0,-43 0,-43 0,-43 43,-86 0,43 0,0-43,0 0,43-43,0 0,0 0,0 0,43 43,43 0,-43 0,-43 43,-129 43,1-86,85 43,0-43,0 0,43-86,0 0,0-1,129-42,128-43,45-44,-44 130,-129 86,-87 0,44 86,-86 44,0-1,0 0,-86-86,-128 86,-88-42,1-44,44 0,85-43,85 0,-42 0,86-43,-43 43,86-86,0 42,0 1,86-86,-43 129,86-86,-42 43,42 43,0 43,-44 43,1 0,0 0,-86 1,0-44,0 0,-129 0,1 0,-1 0,-43 0,42-43,-85 0,-43-43,44-86,127 43,44-1,43 44,0-43,87 0,-1 0,42 0,1 43,43 43,-43 0,87 86,-130 0,43 86,-86-86,0-42,-43 42,0-43,-43 0,-43 0,-43 43,-1-86,-128 44,0-44,-129-44,129-42,86-43,43-44,44 1,85 0,0 42,0 44,42 0,87 0,172 0,44 43,41 86,-171 258,1-128,-173 42,43-86,-86-42,0-1,0 0,0-43,-216 43,1-42,-129-1,43-43,43 0,86-43,86-1,-43-85,87 43,42 0,0-1,0 44,0-43,0 0,128 43,-85 43,172 0,129 86,0 129,-43 1,-129 0,-85-1,-44-86,-43-43,43-43,-129 0,-130 0,-85-43,1 0,84 0,1-129,43 0,86 43,86 0,0 43,0-43,0 43,43-1,43 44,0 0,0 0,0 0,0 0,-86 44,0-1,-43 0,-43 0,0 43,0-86,43 43,0-43,86 0,172-43,43 0,-42 0,-45 43,-85 0,0 0,-43 0,-129 0,-172 0,-43 0,129 0,43 0,86 0,43-43,301 0,129 43,-86 0,-85 0,-1 0,-130 0,-85 0,-129 0,-85 0,-131 0,-128 0,0-43,215 43,129 0,43 0,43-44,129 44,216 0,-88 0,44 0,1 0,-2 0,44 44,-128-44,-44 0,-43 0,-86-173,-1-258,1 43,-43 87,0 129,0 43,0 43,-43 86,43-44,0 174,0 171,43 130,0-44,0-214,-43-87,0-43,0 0,0 43,0-42,-43-1,-43 43,44-43,-44-43,0 0,-43-43,43-43,43-1,-87-85</inkml:trace>
  <inkml:trace contextRef="#ctx0" brushRef="#br0" timeOffset="7918">1806 2026,'43'-43,"0"43,0-43,43 43,-43 0,1 0,-88 0,-42 0,0 0,-43 0,43 0,0 0,43 0,-43-43,86-129,-42-1,42 44,0 42,0 44,42 43,44 173,0-44,-43 1,43 42,-43-43,0-43,0 0,-43-43,0-86,0-43,0-43,0 86,0 0,0 86,0 86,0-86,0 0,-43-43,-43 0,43 0,0-86,43 43,-43 0,43 0,0 0,0 0,0 0,0 0,0 0,0 86,0 43,0 0,0 0,0-43,0 0,0 0,-129-86,86-43,-42-86,42 86,0-1,43 44,0 0,0 129,0 87,0-87,0 0,0-43,0 0,-43-43,43-86,-87 0,44-43,43 43,0 172,0 43,0 0,0 43,0-86,0 0,0-172,-43-43,-43 43,43-43,43 43,0 0,0 129,0 86,0-43,0 43,0-86,0-129,-43 0,-43 0,86 0,-43 86,43-43,0 129,0 43,0-43,0-43,0 0,0 0,43-43,-129-129,-86-86,44 86,85-1,43 87,-44 43,88 130,-44-1,43 43,0 0,-1-43,-42 0,-42-301,-131 0,87 0,0 43,0 0,43-44,43 130,0 172,0 87,86 128,-43-43,-43-214,43-44,-43 0,43-43,0-86,87-173,-2 87,-42 43,-43 86,-43 0,86 86,-43 86,0 0,-43 0,0-86,0 0,0-129,0-43,0 43,43 86,-43 86,43 86,0-43,-43-42,0-44,0 0,0-86,43-130,-43-42,0 86,43 43,-43 0,43 86,0 0,-43 43,0-129,0 43,0 0,0 0,0-43,43 86,0 0,1 0,-1 0,-43 43,-130 0,87-43,0 0,172 0,87-86,41-44,1-42,1 85,-87 44,-87 43,-127 43,-130 44,-1-44,-128 43,-171 43,127-129,173 44,86-44,43 0,0 0,43-44,43 44,43-129,43 86,-43-43,-43-1,43 44</inkml:trace>
</inkml:ink>
</file>

<file path=ppt/ink/ink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7093" units="1/cm"/>
          <inkml:channelProperty channel="Y" name="resolution" value="39.58763" units="1/cm"/>
        </inkml:channelProperties>
      </inkml:inkSource>
      <inkml:timestamp xml:id="ts0" timeString="2025-02-17T17:40:38.740"/>
    </inkml:context>
    <inkml:brush xml:id="br0">
      <inkml:brushProperty name="width" value="0.21167" units="cm"/>
      <inkml:brushProperty name="height" value="0.21167" units="cm"/>
      <inkml:brushProperty name="color" value="#FFFFFF"/>
      <inkml:brushProperty name="fitToCurve" value="1"/>
      <inkml:brushProperty name="ignorePressure" value="1"/>
    </inkml:brush>
  </inkml:definitions>
  <inkml:trace contextRef="#ctx0" brushRef="#br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5444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9</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10</a:t>
            </a:fld>
            <a:endParaRPr lang="en-US" dirty="0"/>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5">
                <a:lumMod val="40000"/>
                <a:lumOff val="60000"/>
              </a:schemeClr>
            </a:gs>
            <a:gs pos="56000">
              <a:schemeClr val="accent6">
                <a:lumMod val="20000"/>
                <a:lumOff val="80000"/>
              </a:schemeClr>
            </a:gs>
            <a:gs pos="83000">
              <a:srgbClr val="FFCCCC"/>
            </a:gs>
            <a:gs pos="100000">
              <a:srgbClr val="9999FF"/>
            </a:gs>
          </a:gsLst>
          <a:lin ang="5400000" scaled="1"/>
          <a:tileRect/>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customXml" Target="../ink/ink4.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jpeg"/><Relationship Id="rId2" Type="http://schemas.openxmlformats.org/officeDocument/2006/relationships/image" Target="../media/image23.jpeg"/><Relationship Id="rId1" Type="http://schemas.openxmlformats.org/officeDocument/2006/relationships/slideLayout" Target="../slideLayouts/slideLayout8.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hyperlink" Target="https://docs.google.com/forms/d/e/1FAIpQLScqliaN8wmzsqkCvSeLlyrWL0n4GIFyvLLxrr3Z0XeHQG9TMg/viewform?usp=dialog" TargetMode="Externa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8.png"/><Relationship Id="rId7" Type="http://schemas.openxmlformats.org/officeDocument/2006/relationships/customXml" Target="../ink/ink1.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7.png"/><Relationship Id="rId4" Type="http://schemas.openxmlformats.org/officeDocument/2006/relationships/image" Target="../media/image9.png"/><Relationship Id="rId9" Type="http://schemas.openxmlformats.org/officeDocument/2006/relationships/customXml" Target="../ink/ink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9.jpe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ED835D32-246B-4C20-8281-CEA528AB054B}"/>
              </a:ext>
            </a:extLst>
          </p:cNvPr>
          <p:cNvPicPr>
            <a:picLocks noChangeAspect="1"/>
          </p:cNvPicPr>
          <p:nvPr/>
        </p:nvPicPr>
        <p:blipFill>
          <a:blip r:embed="rId2"/>
          <a:stretch>
            <a:fillRect/>
          </a:stretch>
        </p:blipFill>
        <p:spPr>
          <a:xfrm>
            <a:off x="0" y="0"/>
            <a:ext cx="14630400" cy="8332112"/>
          </a:xfrm>
          <a:prstGeom prst="rect">
            <a:avLst/>
          </a:prstGeom>
        </p:spPr>
      </p:pic>
    </p:spTree>
    <p:extLst>
      <p:ext uri="{BB962C8B-B14F-4D97-AF65-F5344CB8AC3E}">
        <p14:creationId xmlns:p14="http://schemas.microsoft.com/office/powerpoint/2010/main" val="54759323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956191"/>
            <a:ext cx="7468553" cy="1408033"/>
          </a:xfrm>
          <a:prstGeom prst="rect">
            <a:avLst/>
          </a:prstGeom>
          <a:noFill/>
          <a:ln/>
        </p:spPr>
        <p:txBody>
          <a:bodyPr wrap="square" lIns="0" tIns="0" rIns="0" bIns="0" rtlCol="0" anchor="t"/>
          <a:lstStyle/>
          <a:p>
            <a:pPr marL="0" indent="0">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Simple Swaps: Healthy Alternatives &amp; Mindful Eating</a:t>
            </a:r>
            <a:endParaRPr lang="en-US" sz="4400" dirty="0"/>
          </a:p>
        </p:txBody>
      </p:sp>
      <p:sp>
        <p:nvSpPr>
          <p:cNvPr id="4" name="Shape 1"/>
          <p:cNvSpPr/>
          <p:nvPr/>
        </p:nvSpPr>
        <p:spPr>
          <a:xfrm>
            <a:off x="6667857" y="2723198"/>
            <a:ext cx="30480" cy="4550212"/>
          </a:xfrm>
          <a:prstGeom prst="roundRect">
            <a:avLst>
              <a:gd name="adj" fmla="val 329856"/>
            </a:avLst>
          </a:prstGeom>
          <a:solidFill>
            <a:srgbClr val="D6BADD"/>
          </a:solidFill>
          <a:ln/>
        </p:spPr>
      </p:sp>
      <p:sp>
        <p:nvSpPr>
          <p:cNvPr id="5" name="Shape 2"/>
          <p:cNvSpPr/>
          <p:nvPr/>
        </p:nvSpPr>
        <p:spPr>
          <a:xfrm>
            <a:off x="6921877" y="3246358"/>
            <a:ext cx="837724" cy="30480"/>
          </a:xfrm>
          <a:prstGeom prst="roundRect">
            <a:avLst>
              <a:gd name="adj" fmla="val 329856"/>
            </a:avLst>
          </a:prstGeom>
          <a:solidFill>
            <a:srgbClr val="D6BADD"/>
          </a:solidFill>
          <a:ln/>
        </p:spPr>
      </p:sp>
      <p:sp>
        <p:nvSpPr>
          <p:cNvPr id="6" name="Shape 3"/>
          <p:cNvSpPr/>
          <p:nvPr/>
        </p:nvSpPr>
        <p:spPr>
          <a:xfrm>
            <a:off x="6413837" y="2992398"/>
            <a:ext cx="538520" cy="538520"/>
          </a:xfrm>
          <a:prstGeom prst="roundRect">
            <a:avLst>
              <a:gd name="adj" fmla="val 18670"/>
            </a:avLst>
          </a:prstGeom>
          <a:solidFill>
            <a:srgbClr val="F0D4F7"/>
          </a:solidFill>
          <a:ln w="7620">
            <a:solidFill>
              <a:srgbClr val="D6BADD"/>
            </a:solidFill>
            <a:prstDash val="solid"/>
          </a:ln>
        </p:spPr>
      </p:sp>
      <p:sp>
        <p:nvSpPr>
          <p:cNvPr id="7" name="Text 4"/>
          <p:cNvSpPr/>
          <p:nvPr/>
        </p:nvSpPr>
        <p:spPr>
          <a:xfrm>
            <a:off x="6598622" y="3092648"/>
            <a:ext cx="168950" cy="337899"/>
          </a:xfrm>
          <a:prstGeom prst="rect">
            <a:avLst/>
          </a:prstGeom>
          <a:noFill/>
          <a:ln/>
        </p:spPr>
        <p:txBody>
          <a:bodyPr wrap="none" lIns="0" tIns="0" rIns="0" bIns="0" rtlCol="0" anchor="t"/>
          <a:lstStyle/>
          <a:p>
            <a:pPr marL="0" indent="0" algn="ctr">
              <a:lnSpc>
                <a:spcPts val="2650"/>
              </a:lnSpc>
              <a:buNone/>
            </a:pPr>
            <a:r>
              <a:rPr lang="en-US" sz="2650" kern="0" spc="-53"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650" dirty="0"/>
          </a:p>
        </p:txBody>
      </p:sp>
      <p:sp>
        <p:nvSpPr>
          <p:cNvPr id="8" name="Text 5"/>
          <p:cNvSpPr/>
          <p:nvPr/>
        </p:nvSpPr>
        <p:spPr>
          <a:xfrm>
            <a:off x="7999690" y="2962513"/>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Choose Whole Foods</a:t>
            </a:r>
            <a:endParaRPr lang="en-US" sz="2200" dirty="0"/>
          </a:p>
        </p:txBody>
      </p:sp>
      <p:sp>
        <p:nvSpPr>
          <p:cNvPr id="9" name="Text 6"/>
          <p:cNvSpPr/>
          <p:nvPr/>
        </p:nvSpPr>
        <p:spPr>
          <a:xfrm>
            <a:off x="7999690" y="3458051"/>
            <a:ext cx="5792986" cy="383024"/>
          </a:xfrm>
          <a:prstGeom prst="rect">
            <a:avLst/>
          </a:prstGeom>
          <a:noFill/>
          <a:ln/>
        </p:spPr>
        <p:txBody>
          <a:bodyPr wrap="non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Opt for fruits, vegetables, and whole grains.</a:t>
            </a:r>
            <a:endParaRPr lang="en-US" sz="1850" dirty="0"/>
          </a:p>
        </p:txBody>
      </p:sp>
      <p:sp>
        <p:nvSpPr>
          <p:cNvPr id="10" name="Shape 7"/>
          <p:cNvSpPr/>
          <p:nvPr/>
        </p:nvSpPr>
        <p:spPr>
          <a:xfrm>
            <a:off x="6921877" y="4842867"/>
            <a:ext cx="837724" cy="30480"/>
          </a:xfrm>
          <a:prstGeom prst="roundRect">
            <a:avLst>
              <a:gd name="adj" fmla="val 329856"/>
            </a:avLst>
          </a:prstGeom>
          <a:solidFill>
            <a:srgbClr val="D6BADD"/>
          </a:solidFill>
          <a:ln/>
        </p:spPr>
      </p:sp>
      <p:sp>
        <p:nvSpPr>
          <p:cNvPr id="11" name="Shape 8"/>
          <p:cNvSpPr/>
          <p:nvPr/>
        </p:nvSpPr>
        <p:spPr>
          <a:xfrm>
            <a:off x="6413837" y="4588907"/>
            <a:ext cx="538520" cy="538520"/>
          </a:xfrm>
          <a:prstGeom prst="roundRect">
            <a:avLst>
              <a:gd name="adj" fmla="val 18670"/>
            </a:avLst>
          </a:prstGeom>
          <a:solidFill>
            <a:srgbClr val="F0D4F7"/>
          </a:solidFill>
          <a:ln w="7620">
            <a:solidFill>
              <a:srgbClr val="D6BADD"/>
            </a:solidFill>
            <a:prstDash val="solid"/>
          </a:ln>
        </p:spPr>
      </p:sp>
      <p:sp>
        <p:nvSpPr>
          <p:cNvPr id="12" name="Text 9"/>
          <p:cNvSpPr/>
          <p:nvPr/>
        </p:nvSpPr>
        <p:spPr>
          <a:xfrm>
            <a:off x="6598622" y="4689158"/>
            <a:ext cx="168950" cy="337899"/>
          </a:xfrm>
          <a:prstGeom prst="rect">
            <a:avLst/>
          </a:prstGeom>
          <a:noFill/>
          <a:ln/>
        </p:spPr>
        <p:txBody>
          <a:bodyPr wrap="none" lIns="0" tIns="0" rIns="0" bIns="0" rtlCol="0" anchor="t"/>
          <a:lstStyle/>
          <a:p>
            <a:pPr marL="0" indent="0" algn="ctr">
              <a:lnSpc>
                <a:spcPts val="2650"/>
              </a:lnSpc>
              <a:buNone/>
            </a:pPr>
            <a:r>
              <a:rPr lang="en-US" sz="2650" kern="0" spc="-53"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650" dirty="0"/>
          </a:p>
        </p:txBody>
      </p:sp>
      <p:sp>
        <p:nvSpPr>
          <p:cNvPr id="13" name="Text 10"/>
          <p:cNvSpPr/>
          <p:nvPr/>
        </p:nvSpPr>
        <p:spPr>
          <a:xfrm>
            <a:off x="7999690" y="4559022"/>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Read Labels</a:t>
            </a:r>
            <a:endParaRPr lang="en-US" sz="2200" dirty="0"/>
          </a:p>
        </p:txBody>
      </p:sp>
      <p:sp>
        <p:nvSpPr>
          <p:cNvPr id="14" name="Text 11"/>
          <p:cNvSpPr/>
          <p:nvPr/>
        </p:nvSpPr>
        <p:spPr>
          <a:xfrm>
            <a:off x="7999690" y="5054560"/>
            <a:ext cx="5792986" cy="383024"/>
          </a:xfrm>
          <a:prstGeom prst="rect">
            <a:avLst/>
          </a:prstGeom>
          <a:noFill/>
          <a:ln/>
        </p:spPr>
        <p:txBody>
          <a:bodyPr wrap="non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Check sugar, fat, and sodium content before buying.</a:t>
            </a:r>
            <a:endParaRPr lang="en-US" sz="1850" dirty="0"/>
          </a:p>
        </p:txBody>
      </p:sp>
      <p:sp>
        <p:nvSpPr>
          <p:cNvPr id="15" name="Shape 12"/>
          <p:cNvSpPr/>
          <p:nvPr/>
        </p:nvSpPr>
        <p:spPr>
          <a:xfrm>
            <a:off x="6921877" y="6439376"/>
            <a:ext cx="837724" cy="30480"/>
          </a:xfrm>
          <a:prstGeom prst="roundRect">
            <a:avLst>
              <a:gd name="adj" fmla="val 329856"/>
            </a:avLst>
          </a:prstGeom>
          <a:solidFill>
            <a:srgbClr val="D6BADD"/>
          </a:solidFill>
          <a:ln/>
        </p:spPr>
      </p:sp>
      <p:sp>
        <p:nvSpPr>
          <p:cNvPr id="16" name="Shape 13"/>
          <p:cNvSpPr/>
          <p:nvPr/>
        </p:nvSpPr>
        <p:spPr>
          <a:xfrm>
            <a:off x="6413837" y="6185416"/>
            <a:ext cx="538520" cy="538520"/>
          </a:xfrm>
          <a:prstGeom prst="roundRect">
            <a:avLst>
              <a:gd name="adj" fmla="val 18670"/>
            </a:avLst>
          </a:prstGeom>
          <a:solidFill>
            <a:srgbClr val="F0D4F7"/>
          </a:solidFill>
          <a:ln w="7620">
            <a:solidFill>
              <a:srgbClr val="D6BADD"/>
            </a:solidFill>
            <a:prstDash val="solid"/>
          </a:ln>
        </p:spPr>
      </p:sp>
      <p:sp>
        <p:nvSpPr>
          <p:cNvPr id="17" name="Text 14"/>
          <p:cNvSpPr/>
          <p:nvPr/>
        </p:nvSpPr>
        <p:spPr>
          <a:xfrm>
            <a:off x="6598622" y="6285667"/>
            <a:ext cx="168950" cy="337899"/>
          </a:xfrm>
          <a:prstGeom prst="rect">
            <a:avLst/>
          </a:prstGeom>
          <a:noFill/>
          <a:ln/>
        </p:spPr>
        <p:txBody>
          <a:bodyPr wrap="none" lIns="0" tIns="0" rIns="0" bIns="0" rtlCol="0" anchor="t"/>
          <a:lstStyle/>
          <a:p>
            <a:pPr marL="0" indent="0" algn="ctr">
              <a:lnSpc>
                <a:spcPts val="2650"/>
              </a:lnSpc>
              <a:buNone/>
            </a:pPr>
            <a:r>
              <a:rPr lang="en-US" sz="2650" kern="0" spc="-53"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650" dirty="0"/>
          </a:p>
        </p:txBody>
      </p:sp>
      <p:sp>
        <p:nvSpPr>
          <p:cNvPr id="18" name="Text 15"/>
          <p:cNvSpPr/>
          <p:nvPr/>
        </p:nvSpPr>
        <p:spPr>
          <a:xfrm>
            <a:off x="7999690" y="6155531"/>
            <a:ext cx="2882979"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Practice Mindful Eating</a:t>
            </a:r>
            <a:endParaRPr lang="en-US" sz="2200" dirty="0"/>
          </a:p>
        </p:txBody>
      </p:sp>
      <p:sp>
        <p:nvSpPr>
          <p:cNvPr id="19" name="Text 16"/>
          <p:cNvSpPr/>
          <p:nvPr/>
        </p:nvSpPr>
        <p:spPr>
          <a:xfrm>
            <a:off x="7999690" y="6651069"/>
            <a:ext cx="5792986" cy="383024"/>
          </a:xfrm>
          <a:prstGeom prst="rect">
            <a:avLst/>
          </a:prstGeom>
          <a:noFill/>
          <a:ln/>
        </p:spPr>
        <p:txBody>
          <a:bodyPr wrap="non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Pay attention to hunger cues.</a:t>
            </a:r>
            <a:endParaRPr lang="en-US" sz="1850" dirty="0"/>
          </a:p>
        </p:txBody>
      </p:sp>
      <mc:AlternateContent xmlns:mc="http://schemas.openxmlformats.org/markup-compatibility/2006" xmlns:p14="http://schemas.microsoft.com/office/powerpoint/2010/main">
        <mc:Choice Requires="p14">
          <p:contentPart p14:bwMode="auto" r:id="rId4">
            <p14:nvContentPartPr>
              <p14:cNvPr id="2052" name="Ink 4"/>
              <p14:cNvContentPartPr>
                <a14:cpLocks xmlns:a14="http://schemas.microsoft.com/office/drawing/2010/main" noRot="1" noChangeAspect="1" noEditPoints="1" noChangeArrowheads="1" noChangeShapeType="1"/>
              </p14:cNvContentPartPr>
              <p14:nvPr/>
            </p14:nvContentPartPr>
            <p14:xfrm>
              <a:off x="80906938" y="37309425"/>
              <a:ext cx="0" cy="0"/>
            </p14:xfrm>
          </p:contentPart>
        </mc:Choice>
        <mc:Fallback xmlns="">
          <p:pic>
            <p:nvPicPr>
              <p:cNvPr id="2052" name="Ink 4"/>
              <p:cNvPicPr>
                <a:picLocks noRot="1" noChangeAspect="1" noEditPoints="1" noChangeArrowheads="1" noChangeShapeType="1"/>
              </p:cNvPicPr>
              <p:nvPr/>
            </p:nvPicPr>
            <p:blipFill>
              <a:blip r:embed="rId5"/>
              <a:stretch>
                <a:fillRect/>
              </a:stretch>
            </p:blipFill>
            <p:spPr>
              <a:xfrm>
                <a:off x="80906938" y="37309425"/>
                <a:ext cx="0" cy="0"/>
              </a:xfrm>
              <a:prstGeom prst="rect">
                <a:avLst/>
              </a:prstGeom>
            </p:spPr>
          </p:pic>
        </mc:Fallback>
      </mc:AlternateContent>
      <p:sp>
        <p:nvSpPr>
          <p:cNvPr id="23" name="Rectangle 22"/>
          <p:cNvSpPr/>
          <p:nvPr/>
        </p:nvSpPr>
        <p:spPr>
          <a:xfrm>
            <a:off x="12630150" y="7273410"/>
            <a:ext cx="2000250" cy="9561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AutoShape 2" descr="Balance diet for live healthy lif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Balance diet for live healthy lif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Balance diet for live healthy lif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Balance diet for live healthy lif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4" name="AutoShape 10" descr="Balance diet for live healthy lif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Rectangle 6"/>
          <p:cNvSpPr/>
          <p:nvPr/>
        </p:nvSpPr>
        <p:spPr>
          <a:xfrm>
            <a:off x="12925586" y="7764651"/>
            <a:ext cx="1487838" cy="4649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AutoShape 12" descr="Balance diet for live healthy lif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9" name="Picture 8" descr="ddb5961a4e15760e798492c785e3e03a.jpg"/>
          <p:cNvPicPr>
            <a:picLocks noChangeAspect="1"/>
          </p:cNvPicPr>
          <p:nvPr/>
        </p:nvPicPr>
        <p:blipFill>
          <a:blip r:embed="rId2"/>
          <a:stretch>
            <a:fillRect/>
          </a:stretch>
        </p:blipFill>
        <p:spPr>
          <a:xfrm>
            <a:off x="155575" y="433953"/>
            <a:ext cx="7270810" cy="7361695"/>
          </a:xfrm>
          <a:prstGeom prst="rect">
            <a:avLst/>
          </a:prstGeom>
        </p:spPr>
      </p:pic>
      <p:sp>
        <p:nvSpPr>
          <p:cNvPr id="10" name="TextBox 9"/>
          <p:cNvSpPr txBox="1"/>
          <p:nvPr/>
        </p:nvSpPr>
        <p:spPr>
          <a:xfrm>
            <a:off x="7733654" y="433953"/>
            <a:ext cx="6679770" cy="707886"/>
          </a:xfrm>
          <a:prstGeom prst="rect">
            <a:avLst/>
          </a:prstGeom>
          <a:noFill/>
        </p:spPr>
        <p:txBody>
          <a:bodyPr wrap="square" rtlCol="0">
            <a:spAutoFit/>
          </a:bodyPr>
          <a:lstStyle/>
          <a:p>
            <a:r>
              <a:rPr lang="en-US" sz="4000" b="1" dirty="0">
                <a:latin typeface="AR CENA" pitchFamily="2" charset="0"/>
              </a:rPr>
              <a:t>BALANCED </a:t>
            </a:r>
            <a:r>
              <a:rPr lang="en-US" sz="4000" b="1" dirty="0" smtClean="0">
                <a:latin typeface="AR CENA" pitchFamily="2" charset="0"/>
              </a:rPr>
              <a:t>DIET</a:t>
            </a:r>
            <a:endParaRPr lang="en-US" sz="4000" b="1" dirty="0">
              <a:latin typeface="AR CENA" pitchFamily="2" charset="0"/>
            </a:endParaRPr>
          </a:p>
        </p:txBody>
      </p:sp>
      <p:sp>
        <p:nvSpPr>
          <p:cNvPr id="1038" name="AutoShape 14" descr="11 Benefits Of A Balanced Diet Chart You Should Know - Diabetes Blo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40" name="AutoShape 16" descr="11 Benefits Of A Balanced Diet Chart You Should Know - Diabetes Blo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p:nvSpPr>
        <p:spPr>
          <a:xfrm>
            <a:off x="6075336" y="6757261"/>
            <a:ext cx="1195474" cy="1007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AutoShape 18" descr="Why a balanced diet is essential for yo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44" name="Picture 20" descr="How can a Well-Balanced Diet help control Blood Sugar Levels?"/>
          <p:cNvPicPr>
            <a:picLocks noChangeAspect="1" noChangeArrowheads="1"/>
          </p:cNvPicPr>
          <p:nvPr/>
        </p:nvPicPr>
        <p:blipFill>
          <a:blip r:embed="rId3"/>
          <a:srcRect l="7654" r="8113" b="6333"/>
          <a:stretch>
            <a:fillRect/>
          </a:stretch>
        </p:blipFill>
        <p:spPr bwMode="auto">
          <a:xfrm>
            <a:off x="7733654" y="1376940"/>
            <a:ext cx="5971524" cy="6640414"/>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12954000" y="7751255"/>
            <a:ext cx="1676400" cy="47834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a:extLst>
              <a:ext uri="{FF2B5EF4-FFF2-40B4-BE49-F238E27FC236}">
                <a16:creationId xmlns:a16="http://schemas.microsoft.com/office/drawing/2014/main" xmlns="" id="{F928A739-FFB0-4B2B-8468-85EBE8389409}"/>
              </a:ext>
            </a:extLst>
          </p:cNvPr>
          <p:cNvGrpSpPr/>
          <p:nvPr/>
        </p:nvGrpSpPr>
        <p:grpSpPr>
          <a:xfrm>
            <a:off x="727075" y="1076453"/>
            <a:ext cx="12943205" cy="6674802"/>
            <a:chOff x="65941" y="306333"/>
            <a:chExt cx="14564459" cy="7923267"/>
          </a:xfrm>
        </p:grpSpPr>
        <p:pic>
          <p:nvPicPr>
            <p:cNvPr id="29716" name="Picture 20" descr="Say NO to Fast/Junk Food! – drqayum"/>
            <p:cNvPicPr>
              <a:picLocks noChangeAspect="1" noChangeArrowheads="1"/>
            </p:cNvPicPr>
            <p:nvPr/>
          </p:nvPicPr>
          <p:blipFill>
            <a:blip r:embed="rId2"/>
            <a:srcRect l="41914" t="46451" r="11917" b="29744"/>
            <a:stretch>
              <a:fillRect/>
            </a:stretch>
          </p:blipFill>
          <p:spPr bwMode="auto">
            <a:xfrm>
              <a:off x="5825526" y="4930477"/>
              <a:ext cx="4058920" cy="3299123"/>
            </a:xfrm>
            <a:prstGeom prst="rect">
              <a:avLst/>
            </a:prstGeom>
            <a:noFill/>
          </p:spPr>
        </p:pic>
        <p:pic>
          <p:nvPicPr>
            <p:cNvPr id="29702" name="Picture 6" descr="Devinder Sharma on X: &quot;Why can't India come up with a sugar-tax on sugary  drinks and at the same time stop TV advertisements of junk foods, which  target children. In a country"/>
            <p:cNvPicPr>
              <a:picLocks noChangeAspect="1" noChangeArrowheads="1"/>
            </p:cNvPicPr>
            <p:nvPr/>
          </p:nvPicPr>
          <p:blipFill>
            <a:blip r:embed="rId3"/>
            <a:srcRect b="60286"/>
            <a:stretch>
              <a:fillRect/>
            </a:stretch>
          </p:blipFill>
          <p:spPr bwMode="auto">
            <a:xfrm rot="342053">
              <a:off x="6326011" y="306333"/>
              <a:ext cx="8304389" cy="4222126"/>
            </a:xfrm>
            <a:prstGeom prst="rect">
              <a:avLst/>
            </a:prstGeom>
            <a:noFill/>
          </p:spPr>
        </p:pic>
        <p:pic>
          <p:nvPicPr>
            <p:cNvPr id="4" name="Picture 2" descr="Fast food slows down Children's brains | RRMCH"/>
            <p:cNvPicPr>
              <a:picLocks noChangeAspect="1" noChangeArrowheads="1"/>
            </p:cNvPicPr>
            <p:nvPr/>
          </p:nvPicPr>
          <p:blipFill>
            <a:blip r:embed="rId4"/>
            <a:srcRect r="228" b="-239"/>
            <a:stretch>
              <a:fillRect/>
            </a:stretch>
          </p:blipFill>
          <p:spPr bwMode="auto">
            <a:xfrm rot="21138122">
              <a:off x="65941" y="716147"/>
              <a:ext cx="6327162" cy="3096165"/>
            </a:xfrm>
            <a:prstGeom prst="rect">
              <a:avLst/>
            </a:prstGeom>
            <a:noFill/>
            <a:effectLst>
              <a:outerShdw blurRad="50800" dist="38100" dir="10800000" algn="r" rotWithShape="0">
                <a:prstClr val="black">
                  <a:alpha val="40000"/>
                </a:prstClr>
              </a:outerShdw>
              <a:softEdge rad="63500"/>
            </a:effectLst>
          </p:spPr>
        </p:pic>
        <p:pic>
          <p:nvPicPr>
            <p:cNvPr id="5" name="Picture 36" descr="FOOD SAFETY LATEST: J for junk: Experts want label on unhealthy food"/>
            <p:cNvPicPr>
              <a:picLocks noChangeAspect="1" noChangeArrowheads="1"/>
            </p:cNvPicPr>
            <p:nvPr/>
          </p:nvPicPr>
          <p:blipFill>
            <a:blip r:embed="rId5"/>
            <a:srcRect l="-5129" b="33362"/>
            <a:stretch>
              <a:fillRect/>
            </a:stretch>
          </p:blipFill>
          <p:spPr bwMode="auto">
            <a:xfrm rot="615380">
              <a:off x="5343559" y="2046537"/>
              <a:ext cx="4599171" cy="4351180"/>
            </a:xfrm>
            <a:prstGeom prst="rect">
              <a:avLst/>
            </a:prstGeom>
            <a:noFill/>
            <a:effectLst>
              <a:outerShdw blurRad="50800" dist="38100" dir="2700000" algn="tl" rotWithShape="0">
                <a:prstClr val="black">
                  <a:alpha val="40000"/>
                </a:prstClr>
              </a:outerShdw>
              <a:softEdge rad="31750"/>
            </a:effectLst>
          </p:spPr>
        </p:pic>
        <p:pic>
          <p:nvPicPr>
            <p:cNvPr id="29700" name="Picture 4" descr="FOOD SAFETY LATEST: Mar 1, 2012"/>
            <p:cNvPicPr>
              <a:picLocks noChangeAspect="1" noChangeArrowheads="1"/>
            </p:cNvPicPr>
            <p:nvPr/>
          </p:nvPicPr>
          <p:blipFill>
            <a:blip r:embed="rId6"/>
            <a:srcRect b="55103"/>
            <a:stretch>
              <a:fillRect/>
            </a:stretch>
          </p:blipFill>
          <p:spPr bwMode="auto">
            <a:xfrm rot="372231">
              <a:off x="196392" y="3367598"/>
              <a:ext cx="7029450" cy="4015592"/>
            </a:xfrm>
            <a:prstGeom prst="rect">
              <a:avLst/>
            </a:prstGeom>
            <a:noFill/>
            <a:effectLst>
              <a:outerShdw blurRad="50800" dist="38100" dir="2700000" algn="tl" rotWithShape="0">
                <a:prstClr val="black">
                  <a:alpha val="40000"/>
                </a:prstClr>
              </a:outerShdw>
              <a:softEdge rad="63500"/>
            </a:effectLst>
          </p:spPr>
        </p:pic>
        <p:pic>
          <p:nvPicPr>
            <p:cNvPr id="29704" name="Picture 8" descr="Teen left deaf and blind due to junk food dependency | PesPro"/>
            <p:cNvPicPr>
              <a:picLocks noChangeAspect="1" noChangeArrowheads="1"/>
            </p:cNvPicPr>
            <p:nvPr/>
          </p:nvPicPr>
          <p:blipFill>
            <a:blip r:embed="rId7"/>
            <a:srcRect b="46594"/>
            <a:stretch>
              <a:fillRect/>
            </a:stretch>
          </p:blipFill>
          <p:spPr bwMode="auto">
            <a:xfrm>
              <a:off x="9884446" y="3880635"/>
              <a:ext cx="4326854" cy="3870620"/>
            </a:xfrm>
            <a:prstGeom prst="rect">
              <a:avLst/>
            </a:prstGeom>
            <a:noFill/>
          </p:spPr>
        </p:pic>
      </p:grpSp>
      <p:sp>
        <p:nvSpPr>
          <p:cNvPr id="29706" name="AutoShape 10" descr="Pupils to kick junk food habit as Centre bans sale of junk food and fizzy  drinks within 500 yards of school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29708" name="AutoShape 12" descr="Pupils to kick junk food habit as Centre bans sale of junk food and fizzy  drinks within 500 yards of school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29710" name="AutoShape 14" descr="Pupils to kick junk food habit as Centre bans sale of junk food and fizzy  drinks within 500 yards of school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29712" name="AutoShape 16" descr="Pupils to kick junk food habit as Centre bans sale of junk food and fizzy  drinks within 500 yards of school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29714" name="AutoShape 18" descr="Pupils to kick junk food habit as Centre bans sale of junk food and fizzy  drinks within 500 yards of school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6" name="Rectangle 5">
            <a:extLst>
              <a:ext uri="{FF2B5EF4-FFF2-40B4-BE49-F238E27FC236}">
                <a16:creationId xmlns:a16="http://schemas.microsoft.com/office/drawing/2014/main" xmlns="" id="{22B5C961-5C79-4D7A-BD10-06BCB81F9599}"/>
              </a:ext>
            </a:extLst>
          </p:cNvPr>
          <p:cNvSpPr/>
          <p:nvPr/>
        </p:nvSpPr>
        <p:spPr>
          <a:xfrm>
            <a:off x="3737080" y="88412"/>
            <a:ext cx="6061019" cy="923330"/>
          </a:xfrm>
          <a:prstGeom prst="rect">
            <a:avLst/>
          </a:prstGeom>
          <a:noFill/>
        </p:spPr>
        <p:txBody>
          <a:bodyPr wrap="none" lIns="91440" tIns="45720" rIns="91440" bIns="45720">
            <a:spAutoFit/>
          </a:bodyPr>
          <a:lstStyle/>
          <a:p>
            <a:pPr algn="ct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Supporting Evidence</a:t>
            </a: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nodeType="with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6">
                                            <p:txEl>
                                              <p:pRg st="0" end="0"/>
                                            </p:txEl>
                                          </p:spTgt>
                                        </p:tgtEl>
                                        <p:attrNameLst>
                                          <p:attrName>ppt_x</p:attrName>
                                          <p:attrName>ppt_y</p:attrName>
                                        </p:attrNameLst>
                                      </p:cBhvr>
                                    </p:animMotion>
                                    <p:animRot by="1500000">
                                      <p:cBhvr>
                                        <p:cTn id="7" dur="125" fill="hold">
                                          <p:stCondLst>
                                            <p:cond delay="0"/>
                                          </p:stCondLst>
                                        </p:cTn>
                                        <p:tgtEl>
                                          <p:spTgt spid="6">
                                            <p:txEl>
                                              <p:pRg st="0" end="0"/>
                                            </p:txEl>
                                          </p:spTgt>
                                        </p:tgtEl>
                                        <p:attrNameLst>
                                          <p:attrName>r</p:attrName>
                                        </p:attrNameLst>
                                      </p:cBhvr>
                                    </p:animRot>
                                    <p:animRot by="-1500000">
                                      <p:cBhvr>
                                        <p:cTn id="8" dur="125" fill="hold">
                                          <p:stCondLst>
                                            <p:cond delay="125"/>
                                          </p:stCondLst>
                                        </p:cTn>
                                        <p:tgtEl>
                                          <p:spTgt spid="6">
                                            <p:txEl>
                                              <p:pRg st="0" end="0"/>
                                            </p:txEl>
                                          </p:spTgt>
                                        </p:tgtEl>
                                        <p:attrNameLst>
                                          <p:attrName>r</p:attrName>
                                        </p:attrNameLst>
                                      </p:cBhvr>
                                    </p:animRot>
                                    <p:animRot by="-1500000">
                                      <p:cBhvr>
                                        <p:cTn id="9" dur="125" fill="hold">
                                          <p:stCondLst>
                                            <p:cond delay="250"/>
                                          </p:stCondLst>
                                        </p:cTn>
                                        <p:tgtEl>
                                          <p:spTgt spid="6">
                                            <p:txEl>
                                              <p:pRg st="0" end="0"/>
                                            </p:txEl>
                                          </p:spTgt>
                                        </p:tgtEl>
                                        <p:attrNameLst>
                                          <p:attrName>r</p:attrName>
                                        </p:attrNameLst>
                                      </p:cBhvr>
                                    </p:animRot>
                                    <p:animRot by="1500000">
                                      <p:cBhvr>
                                        <p:cTn id="10" dur="125" fill="hold">
                                          <p:stCondLst>
                                            <p:cond delay="375"/>
                                          </p:stCondLst>
                                        </p:cTn>
                                        <p:tgtEl>
                                          <p:spTgt spid="6">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1480EF81-F9CE-41CE-A144-C1C1B32B055C}"/>
              </a:ext>
            </a:extLst>
          </p:cNvPr>
          <p:cNvPicPr>
            <a:picLocks noChangeAspect="1"/>
          </p:cNvPicPr>
          <p:nvPr/>
        </p:nvPicPr>
        <p:blipFill>
          <a:blip r:embed="rId2"/>
          <a:stretch>
            <a:fillRect/>
          </a:stretch>
        </p:blipFill>
        <p:spPr>
          <a:xfrm>
            <a:off x="4400550" y="2014537"/>
            <a:ext cx="5829300" cy="4200525"/>
          </a:xfrm>
          <a:prstGeom prst="rect">
            <a:avLst/>
          </a:prstGeom>
        </p:spPr>
      </p:pic>
      <p:sp>
        <p:nvSpPr>
          <p:cNvPr id="3" name="Rectangle: Rounded Corners 2">
            <a:extLst>
              <a:ext uri="{FF2B5EF4-FFF2-40B4-BE49-F238E27FC236}">
                <a16:creationId xmlns:a16="http://schemas.microsoft.com/office/drawing/2014/main" xmlns="" id="{8B505112-95E7-4B17-850E-9EB671BA333F}"/>
              </a:ext>
            </a:extLst>
          </p:cNvPr>
          <p:cNvSpPr/>
          <p:nvPr/>
        </p:nvSpPr>
        <p:spPr>
          <a:xfrm>
            <a:off x="12470130" y="7692390"/>
            <a:ext cx="2160270" cy="537210"/>
          </a:xfrm>
          <a:prstGeom prst="round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solidFill>
                <a:prstClr val="black"/>
              </a:solidFill>
            </a:endParaRPr>
          </a:p>
        </p:txBody>
      </p:sp>
      <p:pic>
        <p:nvPicPr>
          <p:cNvPr id="4" name="Picture 3">
            <a:extLst>
              <a:ext uri="{FF2B5EF4-FFF2-40B4-BE49-F238E27FC236}">
                <a16:creationId xmlns:a16="http://schemas.microsoft.com/office/drawing/2014/main" xmlns="" id="{4250B6B1-B6F7-4782-A4EC-F92E35101BD3}"/>
              </a:ext>
            </a:extLst>
          </p:cNvPr>
          <p:cNvPicPr>
            <a:picLocks noChangeAspect="1"/>
          </p:cNvPicPr>
          <p:nvPr/>
        </p:nvPicPr>
        <p:blipFill rotWithShape="1">
          <a:blip r:embed="rId3"/>
          <a:srcRect t="7571" b="14286"/>
          <a:stretch/>
        </p:blipFill>
        <p:spPr>
          <a:xfrm>
            <a:off x="2356201" y="191363"/>
            <a:ext cx="9917998" cy="6503670"/>
          </a:xfrm>
          <a:prstGeom prst="rect">
            <a:avLst/>
          </a:prstGeom>
        </p:spPr>
      </p:pic>
      <p:sp>
        <p:nvSpPr>
          <p:cNvPr id="7" name="TextBox 6">
            <a:extLst>
              <a:ext uri="{FF2B5EF4-FFF2-40B4-BE49-F238E27FC236}">
                <a16:creationId xmlns:a16="http://schemas.microsoft.com/office/drawing/2014/main" xmlns="" id="{08E2EB83-0D24-4184-A572-07728AEA3AEA}"/>
              </a:ext>
            </a:extLst>
          </p:cNvPr>
          <p:cNvSpPr txBox="1"/>
          <p:nvPr/>
        </p:nvSpPr>
        <p:spPr>
          <a:xfrm>
            <a:off x="3224780" y="6846569"/>
            <a:ext cx="9828280" cy="1200329"/>
          </a:xfrm>
          <a:prstGeom prst="rect">
            <a:avLst/>
          </a:prstGeom>
          <a:noFill/>
        </p:spPr>
        <p:txBody>
          <a:bodyPr wrap="square">
            <a:spAutoFit/>
          </a:bodyPr>
          <a:lstStyle/>
          <a:p>
            <a:r>
              <a:rPr lang="en-US" sz="7200" dirty="0">
                <a:solidFill>
                  <a:prstClr val="black"/>
                </a:solidFill>
                <a:latin typeface="AR CENA" pitchFamily="2" charset="0"/>
              </a:rPr>
              <a:t>CHOOSE WISELY!!</a:t>
            </a:r>
            <a:endParaRPr lang="en-IN" sz="7200" dirty="0">
              <a:solidFill>
                <a:prstClr val="black"/>
              </a:solidFill>
              <a:latin typeface="AR CENA" pitchFamily="2" charset="0"/>
            </a:endParaRPr>
          </a:p>
        </p:txBody>
      </p:sp>
    </p:spTree>
    <p:extLst>
      <p:ext uri="{BB962C8B-B14F-4D97-AF65-F5344CB8AC3E}">
        <p14:creationId xmlns:p14="http://schemas.microsoft.com/office/powerpoint/2010/main" val="990384593"/>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5">
                <a:lumMod val="40000"/>
                <a:lumOff val="60000"/>
                <a:alpha val="95000"/>
              </a:schemeClr>
            </a:gs>
            <a:gs pos="56000">
              <a:schemeClr val="accent6">
                <a:lumMod val="20000"/>
                <a:lumOff val="80000"/>
              </a:schemeClr>
            </a:gs>
            <a:gs pos="83000">
              <a:srgbClr val="FFCCCC"/>
            </a:gs>
            <a:gs pos="100000">
              <a:srgbClr val="9999FF"/>
            </a:gs>
          </a:gsLst>
          <a:lin ang="5400000" scaled="1"/>
          <a:tileRect/>
        </a:gradFill>
        <a:effectLst/>
      </p:bgPr>
    </p:bg>
    <p:spTree>
      <p:nvGrpSpPr>
        <p:cNvPr id="1" name=""/>
        <p:cNvGrpSpPr/>
        <p:nvPr/>
      </p:nvGrpSpPr>
      <p:grpSpPr>
        <a:xfrm>
          <a:off x="0" y="0"/>
          <a:ext cx="0" cy="0"/>
          <a:chOff x="0" y="0"/>
          <a:chExt cx="0" cy="0"/>
        </a:xfrm>
      </p:grpSpPr>
      <p:sp>
        <p:nvSpPr>
          <p:cNvPr id="3" name="TextBox 2"/>
          <p:cNvSpPr txBox="1"/>
          <p:nvPr/>
        </p:nvSpPr>
        <p:spPr>
          <a:xfrm>
            <a:off x="2000250" y="4877157"/>
            <a:ext cx="10629900" cy="1446550"/>
          </a:xfrm>
          <a:prstGeom prst="rect">
            <a:avLst/>
          </a:prstGeom>
          <a:noFill/>
        </p:spPr>
        <p:txBody>
          <a:bodyPr wrap="square" rtlCol="0">
            <a:spAutoFit/>
          </a:bodyPr>
          <a:lstStyle/>
          <a:p>
            <a:r>
              <a:rPr lang="en-US" sz="4400" dirty="0">
                <a:latin typeface="AR BERKLEY" pitchFamily="2" charset="0"/>
              </a:rPr>
              <a:t>Think before you bite—junk food today, health problems tomorrow!</a:t>
            </a:r>
          </a:p>
        </p:txBody>
      </p:sp>
      <p:pic>
        <p:nvPicPr>
          <p:cNvPr id="4" name="Picture 3">
            <a:extLst>
              <a:ext uri="{FF2B5EF4-FFF2-40B4-BE49-F238E27FC236}">
                <a16:creationId xmlns:a16="http://schemas.microsoft.com/office/drawing/2014/main" xmlns="" id="{6975466B-3DF5-4998-AB50-70163F9E302F}"/>
              </a:ext>
            </a:extLst>
          </p:cNvPr>
          <p:cNvPicPr>
            <a:picLocks noChangeAspect="1"/>
          </p:cNvPicPr>
          <p:nvPr/>
        </p:nvPicPr>
        <p:blipFill rotWithShape="1">
          <a:blip r:embed="rId2"/>
          <a:srcRect t="12601"/>
          <a:stretch/>
        </p:blipFill>
        <p:spPr>
          <a:xfrm>
            <a:off x="3603193" y="971550"/>
            <a:ext cx="7035394" cy="3905607"/>
          </a:xfrm>
          <a:prstGeom prst="rect">
            <a:avLst/>
          </a:prstGeom>
          <a:effectLst>
            <a:softEdge rad="317500"/>
          </a:effectLst>
        </p:spPr>
      </p:pic>
    </p:spTree>
  </p:cSld>
  <p:clrMapOvr>
    <a:masterClrMapping/>
  </p:clrMapOvr>
  <p:transition>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E3B08D83-277A-4F22-9033-3250123E090E}"/>
              </a:ext>
            </a:extLst>
          </p:cNvPr>
          <p:cNvSpPr txBox="1"/>
          <p:nvPr/>
        </p:nvSpPr>
        <p:spPr>
          <a:xfrm>
            <a:off x="2127532" y="972770"/>
            <a:ext cx="10868681" cy="1323439"/>
          </a:xfrm>
          <a:prstGeom prst="rect">
            <a:avLst/>
          </a:prstGeom>
          <a:noFill/>
        </p:spPr>
        <p:txBody>
          <a:bodyPr wrap="none" rtlCol="0">
            <a:spAutoFit/>
          </a:bodyPr>
          <a:lstStyle/>
          <a:p>
            <a:r>
              <a:rPr lang="en-US" sz="8000" dirty="0">
                <a:latin typeface="Angsana New" pitchFamily="18" charset="-34"/>
                <a:cs typeface="Angsana New" pitchFamily="18" charset="-34"/>
              </a:rPr>
              <a:t>For more information visit our website </a:t>
            </a:r>
            <a:endParaRPr lang="en-IN" sz="8000" dirty="0">
              <a:latin typeface="Angsana New" pitchFamily="18" charset="-34"/>
              <a:cs typeface="Angsana New" pitchFamily="18" charset="-34"/>
            </a:endParaRPr>
          </a:p>
        </p:txBody>
      </p:sp>
      <p:sp>
        <p:nvSpPr>
          <p:cNvPr id="3" name="Rounded Rectangle 2"/>
          <p:cNvSpPr/>
          <p:nvPr/>
        </p:nvSpPr>
        <p:spPr>
          <a:xfrm>
            <a:off x="12414143" y="7733654"/>
            <a:ext cx="2216258" cy="495946"/>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TextBox 3"/>
          <p:cNvSpPr txBox="1"/>
          <p:nvPr/>
        </p:nvSpPr>
        <p:spPr>
          <a:xfrm>
            <a:off x="372257" y="4154905"/>
            <a:ext cx="12041886" cy="369332"/>
          </a:xfrm>
          <a:prstGeom prst="rect">
            <a:avLst/>
          </a:prstGeom>
          <a:noFill/>
        </p:spPr>
        <p:txBody>
          <a:bodyPr wrap="none" rtlCol="0">
            <a:spAutoFit/>
          </a:bodyPr>
          <a:lstStyle/>
          <a:p>
            <a:r>
              <a:rPr lang="en-US" u="sng" dirty="0">
                <a:hlinkClick r:id="rId2"/>
              </a:rPr>
              <a:t>https://docs.google.com/forms/d/e/1FAIpQLScqliaN8wmzsqkCvSeLlyrWL0n4GIFyvLLxrr3Z0XeHQG9TMg/viewform?usp=dialog</a:t>
            </a:r>
            <a:endParaRPr lang="en-US" dirty="0"/>
          </a:p>
        </p:txBody>
      </p:sp>
    </p:spTree>
    <p:extLst>
      <p:ext uri="{BB962C8B-B14F-4D97-AF65-F5344CB8AC3E}">
        <p14:creationId xmlns:p14="http://schemas.microsoft.com/office/powerpoint/2010/main" val="3598422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630400" cy="8214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7225498"/>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2CCD4AFB-3ADB-417B-9C16-7990F36E5EDF}"/>
              </a:ext>
            </a:extLst>
          </p:cNvPr>
          <p:cNvPicPr>
            <a:picLocks noChangeAspect="1"/>
          </p:cNvPicPr>
          <p:nvPr/>
        </p:nvPicPr>
        <p:blipFill>
          <a:blip r:embed="rId2"/>
          <a:stretch>
            <a:fillRect/>
          </a:stretch>
        </p:blipFill>
        <p:spPr>
          <a:xfrm>
            <a:off x="1341597" y="1388873"/>
            <a:ext cx="6225063" cy="6840727"/>
          </a:xfrm>
          <a:prstGeom prst="rect">
            <a:avLst/>
          </a:prstGeom>
        </p:spPr>
      </p:pic>
      <p:sp>
        <p:nvSpPr>
          <p:cNvPr id="8" name="Rectangle: Rounded Corners 7">
            <a:extLst>
              <a:ext uri="{FF2B5EF4-FFF2-40B4-BE49-F238E27FC236}">
                <a16:creationId xmlns:a16="http://schemas.microsoft.com/office/drawing/2014/main" xmlns="" id="{1B061811-B2F0-46B3-BDB2-17590EC27D95}"/>
              </a:ext>
            </a:extLst>
          </p:cNvPr>
          <p:cNvSpPr/>
          <p:nvPr/>
        </p:nvSpPr>
        <p:spPr>
          <a:xfrm>
            <a:off x="12470130" y="7692390"/>
            <a:ext cx="2160270" cy="537210"/>
          </a:xfrm>
          <a:prstGeom prst="round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9" name="Speech Bubble: Oval 8">
            <a:extLst>
              <a:ext uri="{FF2B5EF4-FFF2-40B4-BE49-F238E27FC236}">
                <a16:creationId xmlns:a16="http://schemas.microsoft.com/office/drawing/2014/main" xmlns="" id="{3039F5F0-DC90-4A87-9B52-239BBF9D654C}"/>
              </a:ext>
            </a:extLst>
          </p:cNvPr>
          <p:cNvSpPr/>
          <p:nvPr/>
        </p:nvSpPr>
        <p:spPr>
          <a:xfrm rot="300790">
            <a:off x="5523214" y="254305"/>
            <a:ext cx="7595246" cy="4231169"/>
          </a:xfrm>
          <a:prstGeom prst="wedgeEllipseCallout">
            <a:avLst>
              <a:gd name="adj1" fmla="val -42736"/>
              <a:gd name="adj2" fmla="val 59440"/>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6000" b="1" dirty="0"/>
              <a:t>JUNK FOOD EATERS, BE READY!!</a:t>
            </a:r>
            <a:endParaRPr lang="en-IN" sz="6000" b="1" dirty="0"/>
          </a:p>
        </p:txBody>
      </p:sp>
    </p:spTree>
    <p:extLst>
      <p:ext uri="{BB962C8B-B14F-4D97-AF65-F5344CB8AC3E}">
        <p14:creationId xmlns:p14="http://schemas.microsoft.com/office/powerpoint/2010/main" val="277858691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9"/>
                                        </p:tgtEl>
                                        <p:attrNameLst>
                                          <p:attrName>ppt_x</p:attrName>
                                          <p:attrName>ppt_y</p:attrName>
                                        </p:attrNameLst>
                                      </p:cBhvr>
                                    </p:animMotion>
                                    <p:animRot by="1500000">
                                      <p:cBhvr>
                                        <p:cTn id="7" dur="125" fill="hold">
                                          <p:stCondLst>
                                            <p:cond delay="0"/>
                                          </p:stCondLst>
                                        </p:cTn>
                                        <p:tgtEl>
                                          <p:spTgt spid="9"/>
                                        </p:tgtEl>
                                        <p:attrNameLst>
                                          <p:attrName>r</p:attrName>
                                        </p:attrNameLst>
                                      </p:cBhvr>
                                    </p:animRot>
                                    <p:animRot by="-1500000">
                                      <p:cBhvr>
                                        <p:cTn id="8" dur="125" fill="hold">
                                          <p:stCondLst>
                                            <p:cond delay="125"/>
                                          </p:stCondLst>
                                        </p:cTn>
                                        <p:tgtEl>
                                          <p:spTgt spid="9"/>
                                        </p:tgtEl>
                                        <p:attrNameLst>
                                          <p:attrName>r</p:attrName>
                                        </p:attrNameLst>
                                      </p:cBhvr>
                                    </p:animRot>
                                    <p:animRot by="-1500000">
                                      <p:cBhvr>
                                        <p:cTn id="9" dur="125" fill="hold">
                                          <p:stCondLst>
                                            <p:cond delay="250"/>
                                          </p:stCondLst>
                                        </p:cTn>
                                        <p:tgtEl>
                                          <p:spTgt spid="9"/>
                                        </p:tgtEl>
                                        <p:attrNameLst>
                                          <p:attrName>r</p:attrName>
                                        </p:attrNameLst>
                                      </p:cBhvr>
                                    </p:animRot>
                                    <p:animRot by="1500000">
                                      <p:cBhvr>
                                        <p:cTn id="10" dur="125" fill="hold">
                                          <p:stCondLst>
                                            <p:cond delay="375"/>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960721"/>
            <a:ext cx="7468553" cy="2112050"/>
          </a:xfrm>
          <a:prstGeom prst="rect">
            <a:avLst/>
          </a:prstGeom>
          <a:noFill/>
          <a:ln/>
        </p:spPr>
        <p:txBody>
          <a:bodyPr wrap="square" lIns="0" tIns="0" rIns="0" bIns="0" rtlCol="0" anchor="t"/>
          <a:lstStyle/>
          <a:p>
            <a:pPr marL="0" indent="0">
              <a:lnSpc>
                <a:spcPts val="5500"/>
              </a:lnSpc>
              <a:buNone/>
            </a:pPr>
            <a:r>
              <a:rPr lang="en-US" sz="6000" kern="0" spc="-89" dirty="0">
                <a:solidFill>
                  <a:srgbClr val="000000"/>
                </a:solidFill>
                <a:latin typeface="Source Serif Pro Semi Bold" pitchFamily="34" charset="0"/>
                <a:ea typeface="Source Serif Pro Semi Bold" pitchFamily="34" charset="-122"/>
                <a:cs typeface="Source Serif Pro Semi Bold" pitchFamily="34" charset="-120"/>
              </a:rPr>
              <a:t>The Hidden Dangers: Fast Food and Physical inactivity</a:t>
            </a:r>
            <a:endParaRPr lang="en-US" sz="6000" dirty="0"/>
          </a:p>
        </p:txBody>
      </p:sp>
      <p:sp>
        <p:nvSpPr>
          <p:cNvPr id="4" name="Text 1"/>
          <p:cNvSpPr/>
          <p:nvPr/>
        </p:nvSpPr>
        <p:spPr>
          <a:xfrm>
            <a:off x="837724" y="4431744"/>
            <a:ext cx="7468553" cy="1149072"/>
          </a:xfrm>
          <a:prstGeom prst="rect">
            <a:avLst/>
          </a:prstGeom>
          <a:noFill/>
          <a:ln/>
        </p:spPr>
        <p:txBody>
          <a:bodyPr wrap="square" lIns="0" tIns="0" rIns="0" bIns="0" rtlCol="0" anchor="t"/>
          <a:lstStyle/>
          <a:p>
            <a:pPr marL="0" indent="0">
              <a:lnSpc>
                <a:spcPts val="3000"/>
              </a:lnSpc>
              <a:buNone/>
            </a:pPr>
            <a:r>
              <a:rPr lang="en-US" sz="2800" kern="0" spc="-38" dirty="0">
                <a:solidFill>
                  <a:srgbClr val="272525"/>
                </a:solidFill>
                <a:latin typeface="Source Sans Pro" pitchFamily="34" charset="0"/>
                <a:ea typeface="Source Sans Pro" pitchFamily="34" charset="-122"/>
                <a:cs typeface="Source Sans Pro" pitchFamily="34" charset="-120"/>
              </a:rPr>
              <a:t>This PPT explores the serious health consequences of consuming junk food. We will address issues like physical inactivity and unhealthy eating habits. Learn how junk food impacts your Body and Mental health. </a:t>
            </a:r>
            <a:endParaRPr lang="en-US" sz="1850" dirty="0"/>
          </a:p>
        </p:txBody>
      </p:sp>
      <p:sp>
        <p:nvSpPr>
          <p:cNvPr id="5" name="Shape 2"/>
          <p:cNvSpPr/>
          <p:nvPr/>
        </p:nvSpPr>
        <p:spPr>
          <a:xfrm>
            <a:off x="837724" y="5867876"/>
            <a:ext cx="382905" cy="382905"/>
          </a:xfrm>
          <a:prstGeom prst="roundRect">
            <a:avLst>
              <a:gd name="adj" fmla="val 23878209"/>
            </a:avLst>
          </a:prstGeom>
          <a:noFill/>
          <a:ln w="7620">
            <a:solidFill>
              <a:srgbClr val="FFFFFF"/>
            </a:solidFill>
            <a:prstDash val="solid"/>
          </a:ln>
        </p:spPr>
      </p:sp>
      <p:sp>
        <p:nvSpPr>
          <p:cNvPr id="7" name="Text 3"/>
          <p:cNvSpPr/>
          <p:nvPr/>
        </p:nvSpPr>
        <p:spPr>
          <a:xfrm>
            <a:off x="1340287" y="5850017"/>
            <a:ext cx="1415296" cy="418862"/>
          </a:xfrm>
          <a:prstGeom prst="rect">
            <a:avLst/>
          </a:prstGeom>
          <a:noFill/>
          <a:ln/>
        </p:spPr>
        <p:txBody>
          <a:bodyPr wrap="none" lIns="0" tIns="0" rIns="0" bIns="0" rtlCol="0" anchor="t"/>
          <a:lstStyle/>
          <a:p>
            <a:pPr marL="0" indent="0" algn="l">
              <a:lnSpc>
                <a:spcPts val="3250"/>
              </a:lnSpc>
              <a:buNone/>
            </a:pPr>
            <a:endParaRPr lang="en-US" sz="2350"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2092366" y="3703306"/>
            <a:ext cx="7815024" cy="704017"/>
          </a:xfrm>
          <a:prstGeom prst="rect">
            <a:avLst/>
          </a:prstGeom>
          <a:noFill/>
          <a:ln/>
        </p:spPr>
        <p:txBody>
          <a:bodyPr wrap="none" lIns="0" tIns="0" rIns="0" bIns="0" rtlCol="0" anchor="t"/>
          <a:lstStyle/>
          <a:p>
            <a:pPr marL="0" indent="0">
              <a:lnSpc>
                <a:spcPts val="5500"/>
              </a:lnSpc>
              <a:buNone/>
            </a:pPr>
            <a:r>
              <a:rPr lang="en-US" sz="6000" kern="0" spc="-89" dirty="0">
                <a:solidFill>
                  <a:srgbClr val="000000"/>
                </a:solidFill>
                <a:latin typeface="Source Serif Pro Semi Bold" pitchFamily="34" charset="0"/>
                <a:ea typeface="Source Serif Pro Semi Bold" pitchFamily="34" charset="-122"/>
                <a:cs typeface="Source Serif Pro Semi Bold" pitchFamily="34" charset="-120"/>
              </a:rPr>
              <a:t>Defining Junk Food &amp; Its Appeal</a:t>
            </a:r>
            <a:endParaRPr lang="en-US" sz="6000" dirty="0"/>
          </a:p>
        </p:txBody>
      </p:sp>
      <p:sp>
        <p:nvSpPr>
          <p:cNvPr id="3" name="Text 1"/>
          <p:cNvSpPr/>
          <p:nvPr/>
        </p:nvSpPr>
        <p:spPr>
          <a:xfrm>
            <a:off x="837724" y="5074597"/>
            <a:ext cx="2816185" cy="351949"/>
          </a:xfrm>
          <a:prstGeom prst="rect">
            <a:avLst/>
          </a:prstGeom>
          <a:noFill/>
          <a:ln/>
        </p:spPr>
        <p:txBody>
          <a:bodyPr wrap="none" lIns="0" tIns="0" rIns="0" bIns="0" rtlCol="0" anchor="t"/>
          <a:lstStyle/>
          <a:p>
            <a:pPr marL="0" indent="0">
              <a:lnSpc>
                <a:spcPts val="2750"/>
              </a:lnSpc>
              <a:buNone/>
            </a:pPr>
            <a:r>
              <a:rPr lang="en-US" sz="4400" kern="0" spc="-44" dirty="0">
                <a:solidFill>
                  <a:srgbClr val="000000"/>
                </a:solidFill>
                <a:latin typeface="Source Serif Pro Semi Bold" pitchFamily="34" charset="0"/>
                <a:ea typeface="Source Serif Pro Semi Bold" pitchFamily="34" charset="-122"/>
                <a:cs typeface="Source Serif Pro Semi Bold" pitchFamily="34" charset="-120"/>
              </a:rPr>
              <a:t>What is Junk Food?</a:t>
            </a:r>
            <a:endParaRPr lang="en-US" sz="4400" dirty="0"/>
          </a:p>
        </p:txBody>
      </p:sp>
      <p:sp>
        <p:nvSpPr>
          <p:cNvPr id="4" name="Text 2"/>
          <p:cNvSpPr/>
          <p:nvPr/>
        </p:nvSpPr>
        <p:spPr>
          <a:xfrm>
            <a:off x="837724" y="5687162"/>
            <a:ext cx="6185535" cy="1149072"/>
          </a:xfrm>
          <a:prstGeom prst="rect">
            <a:avLst/>
          </a:prstGeom>
          <a:noFill/>
          <a:ln/>
        </p:spPr>
        <p:txBody>
          <a:bodyPr wrap="square" lIns="0" tIns="0" rIns="0" bIns="0" rtlCol="0" anchor="t"/>
          <a:lstStyle/>
          <a:p>
            <a:pPr marL="0" indent="0">
              <a:lnSpc>
                <a:spcPts val="3000"/>
              </a:lnSpc>
              <a:buNone/>
            </a:pPr>
            <a:r>
              <a:rPr lang="en-US" sz="2500" kern="0" spc="-38" dirty="0">
                <a:solidFill>
                  <a:srgbClr val="272525"/>
                </a:solidFill>
                <a:latin typeface="Source Sans Pro" pitchFamily="34" charset="0"/>
                <a:ea typeface="Source Sans Pro" pitchFamily="34" charset="-122"/>
                <a:cs typeface="Source Sans Pro" pitchFamily="34" charset="-120"/>
              </a:rPr>
              <a:t>Junk food is typically high in calories. It's also high in unhealthy fats, sugars, and sodium. These foods often lack essential nutrients.</a:t>
            </a:r>
            <a:endParaRPr lang="en-US" sz="2500" dirty="0"/>
          </a:p>
        </p:txBody>
      </p:sp>
      <p:sp>
        <p:nvSpPr>
          <p:cNvPr id="5" name="Text 3"/>
          <p:cNvSpPr/>
          <p:nvPr/>
        </p:nvSpPr>
        <p:spPr>
          <a:xfrm>
            <a:off x="7689189" y="5039797"/>
            <a:ext cx="2816185" cy="351949"/>
          </a:xfrm>
          <a:prstGeom prst="rect">
            <a:avLst/>
          </a:prstGeom>
          <a:noFill/>
          <a:ln/>
        </p:spPr>
        <p:txBody>
          <a:bodyPr wrap="none" lIns="0" tIns="0" rIns="0" bIns="0" rtlCol="0" anchor="t"/>
          <a:lstStyle/>
          <a:p>
            <a:pPr marL="0" indent="0">
              <a:lnSpc>
                <a:spcPts val="2750"/>
              </a:lnSpc>
              <a:buNone/>
            </a:pPr>
            <a:r>
              <a:rPr lang="en-US" sz="4400" kern="0" spc="-44" dirty="0">
                <a:solidFill>
                  <a:srgbClr val="000000"/>
                </a:solidFill>
                <a:latin typeface="Source Serif Pro Semi Bold" pitchFamily="34" charset="0"/>
                <a:ea typeface="Source Serif Pro Semi Bold" pitchFamily="34" charset="-122"/>
                <a:cs typeface="Source Serif Pro Semi Bold" pitchFamily="34" charset="-120"/>
              </a:rPr>
              <a:t>The Crave Factor</a:t>
            </a:r>
            <a:endParaRPr lang="en-US" sz="4400" dirty="0"/>
          </a:p>
        </p:txBody>
      </p:sp>
      <p:sp>
        <p:nvSpPr>
          <p:cNvPr id="6" name="Text 4"/>
          <p:cNvSpPr/>
          <p:nvPr/>
        </p:nvSpPr>
        <p:spPr>
          <a:xfrm>
            <a:off x="7607141" y="5482146"/>
            <a:ext cx="6185535" cy="1149072"/>
          </a:xfrm>
          <a:prstGeom prst="rect">
            <a:avLst/>
          </a:prstGeom>
          <a:noFill/>
          <a:ln/>
        </p:spPr>
        <p:txBody>
          <a:bodyPr wrap="square" lIns="0" tIns="0" rIns="0" bIns="0" rtlCol="0" anchor="t"/>
          <a:lstStyle/>
          <a:p>
            <a:pPr marL="0" indent="0">
              <a:lnSpc>
                <a:spcPts val="3000"/>
              </a:lnSpc>
              <a:buNone/>
            </a:pPr>
            <a:r>
              <a:rPr lang="en-US" sz="2600" kern="0" spc="-38" dirty="0">
                <a:solidFill>
                  <a:srgbClr val="272525"/>
                </a:solidFill>
                <a:latin typeface="Source Sans Pro" pitchFamily="34" charset="0"/>
                <a:ea typeface="Source Sans Pro" pitchFamily="34" charset="-122"/>
                <a:cs typeface="Source Sans Pro" pitchFamily="34" charset="-120"/>
              </a:rPr>
              <a:t>Junk food is designed to be hyper-palatable. This means that it stimulates reward centers in our brains. This leads to cravings and overconsumption.</a:t>
            </a:r>
            <a:endParaRPr lang="en-US" sz="2600" dirty="0"/>
          </a:p>
        </p:txBody>
      </p:sp>
      <p:pic>
        <p:nvPicPr>
          <p:cNvPr id="8" name="Picture 7">
            <a:extLst>
              <a:ext uri="{FF2B5EF4-FFF2-40B4-BE49-F238E27FC236}">
                <a16:creationId xmlns:a16="http://schemas.microsoft.com/office/drawing/2014/main" xmlns="" id="{EC0B298F-D6F6-4313-BC22-570E862952CF}"/>
              </a:ext>
            </a:extLst>
          </p:cNvPr>
          <p:cNvPicPr>
            <a:picLocks noChangeAspect="1"/>
          </p:cNvPicPr>
          <p:nvPr/>
        </p:nvPicPr>
        <p:blipFill>
          <a:blip r:embed="rId3"/>
          <a:stretch>
            <a:fillRect/>
          </a:stretch>
        </p:blipFill>
        <p:spPr>
          <a:xfrm>
            <a:off x="0" y="15240"/>
            <a:ext cx="14630400" cy="3427450"/>
          </a:xfrm>
          <a:prstGeom prst="rect">
            <a:avLst/>
          </a:prstGeom>
          <a:ln>
            <a:noFill/>
          </a:ln>
          <a:effectLst>
            <a:softEdge rad="112500"/>
          </a:effectLst>
        </p:spPr>
      </p:pic>
      <p:sp>
        <p:nvSpPr>
          <p:cNvPr id="7" name="TextBox 6">
            <a:extLst>
              <a:ext uri="{FF2B5EF4-FFF2-40B4-BE49-F238E27FC236}">
                <a16:creationId xmlns:a16="http://schemas.microsoft.com/office/drawing/2014/main" xmlns="" id="{0CD24558-1020-4DDD-BF79-1E89A67863EC}"/>
              </a:ext>
            </a:extLst>
          </p:cNvPr>
          <p:cNvSpPr txBox="1"/>
          <p:nvPr/>
        </p:nvSpPr>
        <p:spPr>
          <a:xfrm>
            <a:off x="606057" y="6836234"/>
            <a:ext cx="13609674" cy="1200329"/>
          </a:xfrm>
          <a:prstGeom prst="rect">
            <a:avLst/>
          </a:prstGeom>
          <a:noFill/>
        </p:spPr>
        <p:txBody>
          <a:bodyPr wrap="square" rtlCol="0">
            <a:spAutoFit/>
          </a:bodyPr>
          <a:lstStyle/>
          <a:p>
            <a:r>
              <a:rPr lang="en-US" sz="3600" b="1" dirty="0">
                <a:solidFill>
                  <a:schemeClr val="accent2">
                    <a:lumMod val="75000"/>
                  </a:schemeClr>
                </a:solidFill>
                <a:latin typeface="Bahnschrift" panose="020B0502040204020203" pitchFamily="34" charset="0"/>
                <a:cs typeface="Arial" panose="020B0604020202020204" pitchFamily="34" charset="0"/>
              </a:rPr>
              <a:t>Junk means old or discarded things that are considered useless or of little value.</a:t>
            </a:r>
          </a:p>
        </p:txBody>
      </p:sp>
      <p:sp>
        <p:nvSpPr>
          <p:cNvPr id="10" name="Rounded Rectangle 9"/>
          <p:cNvSpPr/>
          <p:nvPr/>
        </p:nvSpPr>
        <p:spPr>
          <a:xfrm>
            <a:off x="12708610" y="7578671"/>
            <a:ext cx="1921790" cy="650929"/>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par>
                                <p:cTn id="9" presetID="6" presetClass="entr" presetSubtype="16"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circle(in)">
                                      <p:cBhvr>
                                        <p:cTn id="11"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72502"/>
          </a:xfrm>
          <a:prstGeom prst="rect">
            <a:avLst/>
          </a:prstGeom>
        </p:spPr>
      </p:pic>
      <p:sp>
        <p:nvSpPr>
          <p:cNvPr id="3" name="Text 0"/>
          <p:cNvSpPr/>
          <p:nvPr/>
        </p:nvSpPr>
        <p:spPr>
          <a:xfrm>
            <a:off x="804267" y="3504605"/>
            <a:ext cx="12036743" cy="675799"/>
          </a:xfrm>
          <a:prstGeom prst="rect">
            <a:avLst/>
          </a:prstGeom>
          <a:noFill/>
          <a:ln/>
        </p:spPr>
        <p:txBody>
          <a:bodyPr wrap="none" lIns="0" tIns="0" rIns="0" bIns="0" rtlCol="0" anchor="t"/>
          <a:lstStyle/>
          <a:p>
            <a:pPr marL="0" indent="0">
              <a:lnSpc>
                <a:spcPts val="5300"/>
              </a:lnSpc>
              <a:buNone/>
            </a:pPr>
            <a:r>
              <a:rPr lang="en-US" sz="4250" kern="0" spc="-85" dirty="0">
                <a:solidFill>
                  <a:srgbClr val="000000"/>
                </a:solidFill>
                <a:latin typeface="Source Serif Pro Semi Bold" pitchFamily="34" charset="0"/>
                <a:ea typeface="Source Serif Pro Semi Bold" pitchFamily="34" charset="-122"/>
                <a:cs typeface="Source Serif Pro Semi Bold" pitchFamily="34" charset="-120"/>
              </a:rPr>
              <a:t>The Gut Connection: Junk Food &amp; Your Digestion </a:t>
            </a:r>
            <a:endParaRPr lang="en-US" sz="4250" dirty="0"/>
          </a:p>
        </p:txBody>
      </p:sp>
      <p:pic>
        <p:nvPicPr>
          <p:cNvPr id="4" name="Image 1" descr="preencoded.png"/>
          <p:cNvPicPr>
            <a:picLocks noChangeAspect="1"/>
          </p:cNvPicPr>
          <p:nvPr/>
        </p:nvPicPr>
        <p:blipFill>
          <a:blip r:embed="rId4"/>
          <a:stretch>
            <a:fillRect/>
          </a:stretch>
        </p:blipFill>
        <p:spPr>
          <a:xfrm>
            <a:off x="804267" y="4525089"/>
            <a:ext cx="4340543" cy="919163"/>
          </a:xfrm>
          <a:prstGeom prst="rect">
            <a:avLst/>
          </a:prstGeom>
        </p:spPr>
      </p:pic>
      <p:sp>
        <p:nvSpPr>
          <p:cNvPr id="5" name="Text 1"/>
          <p:cNvSpPr/>
          <p:nvPr/>
        </p:nvSpPr>
        <p:spPr>
          <a:xfrm>
            <a:off x="1034058" y="5788938"/>
            <a:ext cx="2703552" cy="337899"/>
          </a:xfrm>
          <a:prstGeom prst="rect">
            <a:avLst/>
          </a:prstGeom>
          <a:noFill/>
          <a:ln/>
        </p:spPr>
        <p:txBody>
          <a:bodyPr wrap="none" lIns="0" tIns="0" rIns="0" bIns="0" rtlCol="0" anchor="t"/>
          <a:lstStyle/>
          <a:p>
            <a:pPr marL="0" indent="0" algn="l">
              <a:lnSpc>
                <a:spcPts val="2650"/>
              </a:lnSpc>
              <a:buNone/>
            </a:pPr>
            <a:r>
              <a:rPr lang="en-US" sz="2100" b="1" kern="0" spc="-43" dirty="0">
                <a:solidFill>
                  <a:srgbClr val="272525"/>
                </a:solidFill>
                <a:latin typeface="Source Serif Pro Semi Bold" pitchFamily="34" charset="0"/>
                <a:ea typeface="Source Serif Pro Semi Bold" pitchFamily="34" charset="-122"/>
                <a:cs typeface="Source Serif Pro Semi Bold" pitchFamily="34" charset="-120"/>
              </a:rPr>
              <a:t>Unhealthy Bacteria</a:t>
            </a:r>
            <a:endParaRPr lang="en-US" sz="2100" b="1" dirty="0"/>
          </a:p>
        </p:txBody>
      </p:sp>
      <p:sp>
        <p:nvSpPr>
          <p:cNvPr id="6" name="Text 2"/>
          <p:cNvSpPr/>
          <p:nvPr/>
        </p:nvSpPr>
        <p:spPr>
          <a:xfrm>
            <a:off x="1034058" y="6264712"/>
            <a:ext cx="3880961" cy="735330"/>
          </a:xfrm>
          <a:prstGeom prst="rect">
            <a:avLst/>
          </a:prstGeom>
          <a:noFill/>
          <a:ln/>
        </p:spPr>
        <p:txBody>
          <a:bodyPr wrap="square" lIns="0" tIns="0" rIns="0" bIns="0" rtlCol="0" anchor="t"/>
          <a:lstStyle/>
          <a:p>
            <a:pPr marL="0" indent="0" algn="l">
              <a:lnSpc>
                <a:spcPts val="2850"/>
              </a:lnSpc>
              <a:buNone/>
            </a:pPr>
            <a:r>
              <a:rPr lang="en-US" sz="1800" kern="0" spc="-36" dirty="0">
                <a:solidFill>
                  <a:srgbClr val="272525"/>
                </a:solidFill>
                <a:latin typeface="Source Sans Pro" pitchFamily="34" charset="0"/>
                <a:ea typeface="Source Sans Pro" pitchFamily="34" charset="-122"/>
                <a:cs typeface="Source Sans Pro" pitchFamily="34" charset="-120"/>
              </a:rPr>
              <a:t>Junk food promotes the growth of unhealthy gut bacteria and also influences brain function .</a:t>
            </a:r>
            <a:endParaRPr lang="en-US" sz="1800" dirty="0"/>
          </a:p>
        </p:txBody>
      </p:sp>
      <p:pic>
        <p:nvPicPr>
          <p:cNvPr id="7" name="Image 2" descr="preencoded.png"/>
          <p:cNvPicPr>
            <a:picLocks noChangeAspect="1"/>
          </p:cNvPicPr>
          <p:nvPr/>
        </p:nvPicPr>
        <p:blipFill>
          <a:blip r:embed="rId5"/>
          <a:stretch>
            <a:fillRect/>
          </a:stretch>
        </p:blipFill>
        <p:spPr>
          <a:xfrm>
            <a:off x="5144810" y="4525089"/>
            <a:ext cx="4340662" cy="919163"/>
          </a:xfrm>
          <a:prstGeom prst="rect">
            <a:avLst/>
          </a:prstGeom>
        </p:spPr>
      </p:pic>
      <p:sp>
        <p:nvSpPr>
          <p:cNvPr id="8" name="Text 3"/>
          <p:cNvSpPr/>
          <p:nvPr/>
        </p:nvSpPr>
        <p:spPr>
          <a:xfrm>
            <a:off x="5374600" y="5788938"/>
            <a:ext cx="2703552" cy="337899"/>
          </a:xfrm>
          <a:prstGeom prst="rect">
            <a:avLst/>
          </a:prstGeom>
          <a:noFill/>
          <a:ln/>
        </p:spPr>
        <p:txBody>
          <a:bodyPr wrap="none" lIns="0" tIns="0" rIns="0" bIns="0" rtlCol="0" anchor="t"/>
          <a:lstStyle/>
          <a:p>
            <a:pPr marL="0" indent="0" algn="l">
              <a:lnSpc>
                <a:spcPts val="2650"/>
              </a:lnSpc>
              <a:buNone/>
            </a:pPr>
            <a:r>
              <a:rPr lang="en-US" sz="2100" b="1" kern="0" spc="-43" dirty="0">
                <a:solidFill>
                  <a:srgbClr val="272525"/>
                </a:solidFill>
                <a:latin typeface="Source Serif Pro Semi Bold" pitchFamily="34" charset="0"/>
                <a:ea typeface="Source Serif Pro Semi Bold" pitchFamily="34" charset="-122"/>
                <a:cs typeface="Source Serif Pro Semi Bold" pitchFamily="34" charset="-120"/>
              </a:rPr>
              <a:t>Inflammation</a:t>
            </a:r>
            <a:endParaRPr lang="en-US" sz="2100" b="1" dirty="0"/>
          </a:p>
        </p:txBody>
      </p:sp>
      <p:sp>
        <p:nvSpPr>
          <p:cNvPr id="9" name="Text 4"/>
          <p:cNvSpPr/>
          <p:nvPr/>
        </p:nvSpPr>
        <p:spPr>
          <a:xfrm>
            <a:off x="5374600" y="6264712"/>
            <a:ext cx="3881080" cy="1102995"/>
          </a:xfrm>
          <a:prstGeom prst="rect">
            <a:avLst/>
          </a:prstGeom>
          <a:noFill/>
          <a:ln/>
        </p:spPr>
        <p:txBody>
          <a:bodyPr wrap="square" lIns="0" tIns="0" rIns="0" bIns="0" rtlCol="0" anchor="t"/>
          <a:lstStyle/>
          <a:p>
            <a:pPr marL="0" indent="0" algn="l">
              <a:lnSpc>
                <a:spcPts val="2850"/>
              </a:lnSpc>
              <a:buNone/>
            </a:pPr>
            <a:r>
              <a:rPr lang="en-US" sz="1800" kern="0" spc="-36" dirty="0">
                <a:solidFill>
                  <a:srgbClr val="272525"/>
                </a:solidFill>
                <a:latin typeface="Source Sans Pro" pitchFamily="34" charset="0"/>
                <a:ea typeface="Source Sans Pro" pitchFamily="34" charset="-122"/>
                <a:cs typeface="Source Sans Pro" pitchFamily="34" charset="-120"/>
              </a:rPr>
              <a:t>An imbalanced gut microbiome triggers inflammation. This is linked to many health and mental concerns.</a:t>
            </a:r>
            <a:endParaRPr lang="en-US" sz="1800" dirty="0"/>
          </a:p>
        </p:txBody>
      </p:sp>
      <p:pic>
        <p:nvPicPr>
          <p:cNvPr id="10" name="Image 3" descr="preencoded.png"/>
          <p:cNvPicPr>
            <a:picLocks noChangeAspect="1"/>
          </p:cNvPicPr>
          <p:nvPr/>
        </p:nvPicPr>
        <p:blipFill>
          <a:blip r:embed="rId6"/>
          <a:stretch>
            <a:fillRect/>
          </a:stretch>
        </p:blipFill>
        <p:spPr>
          <a:xfrm>
            <a:off x="9485471" y="4525089"/>
            <a:ext cx="4340662" cy="919163"/>
          </a:xfrm>
          <a:prstGeom prst="rect">
            <a:avLst/>
          </a:prstGeom>
        </p:spPr>
      </p:pic>
      <p:sp>
        <p:nvSpPr>
          <p:cNvPr id="11" name="Text 5"/>
          <p:cNvSpPr/>
          <p:nvPr/>
        </p:nvSpPr>
        <p:spPr>
          <a:xfrm>
            <a:off x="9715262" y="5788938"/>
            <a:ext cx="2703552" cy="337899"/>
          </a:xfrm>
          <a:prstGeom prst="rect">
            <a:avLst/>
          </a:prstGeom>
          <a:noFill/>
          <a:ln/>
        </p:spPr>
        <p:txBody>
          <a:bodyPr wrap="none" lIns="0" tIns="0" rIns="0" bIns="0" rtlCol="0" anchor="t"/>
          <a:lstStyle/>
          <a:p>
            <a:pPr marL="0" indent="0" algn="l">
              <a:lnSpc>
                <a:spcPts val="2650"/>
              </a:lnSpc>
              <a:buNone/>
            </a:pPr>
            <a:r>
              <a:rPr lang="en-US" sz="2100" b="1" kern="0" spc="-43" dirty="0">
                <a:solidFill>
                  <a:srgbClr val="272525"/>
                </a:solidFill>
                <a:latin typeface="Source Serif Pro Semi Bold" pitchFamily="34" charset="0"/>
                <a:ea typeface="Source Serif Pro Semi Bold" pitchFamily="34" charset="-122"/>
                <a:cs typeface="Source Serif Pro Semi Bold" pitchFamily="34" charset="-120"/>
              </a:rPr>
              <a:t>Weakened Immunity</a:t>
            </a:r>
            <a:endParaRPr lang="en-US" sz="2100" b="1" dirty="0"/>
          </a:p>
        </p:txBody>
      </p:sp>
      <p:sp>
        <p:nvSpPr>
          <p:cNvPr id="12" name="Text 6"/>
          <p:cNvSpPr/>
          <p:nvPr/>
        </p:nvSpPr>
        <p:spPr>
          <a:xfrm>
            <a:off x="9715262" y="6264712"/>
            <a:ext cx="3881080" cy="735330"/>
          </a:xfrm>
          <a:prstGeom prst="rect">
            <a:avLst/>
          </a:prstGeom>
          <a:noFill/>
          <a:ln/>
        </p:spPr>
        <p:txBody>
          <a:bodyPr wrap="square" lIns="0" tIns="0" rIns="0" bIns="0" rtlCol="0" anchor="t"/>
          <a:lstStyle/>
          <a:p>
            <a:pPr marL="0" indent="0" algn="l">
              <a:lnSpc>
                <a:spcPts val="2850"/>
              </a:lnSpc>
              <a:buNone/>
            </a:pPr>
            <a:r>
              <a:rPr lang="en-US" sz="1800" kern="0" spc="-36" dirty="0">
                <a:solidFill>
                  <a:srgbClr val="272525"/>
                </a:solidFill>
                <a:latin typeface="Source Sans Pro" pitchFamily="34" charset="0"/>
                <a:ea typeface="Source Sans Pro" pitchFamily="34" charset="-122"/>
                <a:cs typeface="Source Sans Pro" pitchFamily="34" charset="-120"/>
              </a:rPr>
              <a:t>A compromised gut affects the immune system.</a:t>
            </a:r>
            <a:endParaRPr lang="en-US" sz="1800" dirty="0"/>
          </a:p>
        </p:txBody>
      </p:sp>
      <mc:AlternateContent xmlns:mc="http://schemas.openxmlformats.org/markup-compatibility/2006" xmlns:p14="http://schemas.microsoft.com/office/powerpoint/2010/main">
        <mc:Choice Requires="p14">
          <p:contentPart p14:bwMode="auto" r:id="rId7">
            <p14:nvContentPartPr>
              <p14:cNvPr id="4099" name="Ink 3"/>
              <p14:cNvContentPartPr>
                <a14:cpLocks xmlns:a14="http://schemas.microsoft.com/office/drawing/2010/main" noRot="1" noChangeAspect="1" noEditPoints="1" noChangeArrowheads="1" noChangeShapeType="1"/>
              </p14:cNvContentPartPr>
              <p14:nvPr/>
            </p14:nvContentPartPr>
            <p14:xfrm>
              <a:off x="12801600" y="7175500"/>
              <a:ext cx="1906588" cy="1162050"/>
            </p14:xfrm>
          </p:contentPart>
        </mc:Choice>
        <mc:Fallback xmlns="">
          <p:pic>
            <p:nvPicPr>
              <p:cNvPr id="4099" name="Ink 3"/>
              <p:cNvPicPr>
                <a:picLocks noRot="1" noChangeAspect="1" noEditPoints="1" noChangeArrowheads="1" noChangeShapeType="1"/>
              </p:cNvPicPr>
              <p:nvPr/>
            </p:nvPicPr>
            <p:blipFill>
              <a:blip r:embed="rId8"/>
              <a:stretch>
                <a:fillRect/>
              </a:stretch>
            </p:blipFill>
            <p:spPr>
              <a:xfrm>
                <a:off x="12763186" y="7137453"/>
                <a:ext cx="1983054" cy="1238505"/>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100" name="Ink 4"/>
              <p14:cNvContentPartPr>
                <a14:cpLocks xmlns:a14="http://schemas.microsoft.com/office/drawing/2010/main" noRot="1" noChangeAspect="1" noEditPoints="1" noChangeArrowheads="1" noChangeShapeType="1"/>
              </p14:cNvContentPartPr>
              <p14:nvPr/>
            </p14:nvContentPartPr>
            <p14:xfrm>
              <a:off x="77889100" y="43262550"/>
              <a:ext cx="0" cy="0"/>
            </p14:xfrm>
          </p:contentPart>
        </mc:Choice>
        <mc:Fallback xmlns="">
          <p:pic>
            <p:nvPicPr>
              <p:cNvPr id="4100" name="Ink 4"/>
              <p:cNvPicPr>
                <a:picLocks noRot="1" noChangeAspect="1" noEditPoints="1" noChangeArrowheads="1" noChangeShapeType="1"/>
              </p:cNvPicPr>
              <p:nvPr/>
            </p:nvPicPr>
            <p:blipFill>
              <a:blip r:embed="rId10"/>
              <a:stretch>
                <a:fillRect/>
              </a:stretch>
            </p:blipFill>
            <p:spPr>
              <a:xfrm>
                <a:off x="77889100" y="43262550"/>
                <a:ext cx="0" cy="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6862644" y="533422"/>
            <a:ext cx="6930033" cy="2112050"/>
          </a:xfrm>
          <a:prstGeom prst="rect">
            <a:avLst/>
          </a:prstGeom>
          <a:noFill/>
          <a:ln/>
        </p:spPr>
        <p:txBody>
          <a:bodyPr wrap="square" lIns="0" tIns="0" rIns="0" bIns="0" rtlCol="0" anchor="t"/>
          <a:lstStyle/>
          <a:p>
            <a:pPr>
              <a:lnSpc>
                <a:spcPts val="5500"/>
              </a:lnSpc>
            </a:pPr>
            <a:r>
              <a:rPr lang="en-US" sz="4800" b="1" dirty="0">
                <a:latin typeface="Source Serif Pro Semi Bold"/>
                <a:ea typeface="Source Serif Pro Semi Bold"/>
              </a:rPr>
              <a:t>Cardiovascular Problems: A Ticking Time Bomb</a:t>
            </a:r>
          </a:p>
        </p:txBody>
      </p:sp>
      <p:sp>
        <p:nvSpPr>
          <p:cNvPr id="4" name="Shape 1"/>
          <p:cNvSpPr/>
          <p:nvPr/>
        </p:nvSpPr>
        <p:spPr>
          <a:xfrm>
            <a:off x="7042349" y="3902100"/>
            <a:ext cx="538520" cy="538520"/>
          </a:xfrm>
          <a:prstGeom prst="roundRect">
            <a:avLst>
              <a:gd name="adj" fmla="val 18670"/>
            </a:avLst>
          </a:prstGeom>
          <a:solidFill>
            <a:srgbClr val="F0D4F7"/>
          </a:solidFill>
          <a:ln w="7620">
            <a:solidFill>
              <a:srgbClr val="D6BADD"/>
            </a:solidFill>
            <a:prstDash val="solid"/>
          </a:ln>
        </p:spPr>
      </p:sp>
      <p:sp>
        <p:nvSpPr>
          <p:cNvPr id="5" name="Text 2"/>
          <p:cNvSpPr/>
          <p:nvPr/>
        </p:nvSpPr>
        <p:spPr>
          <a:xfrm>
            <a:off x="7247609" y="4002410"/>
            <a:ext cx="168950" cy="337899"/>
          </a:xfrm>
          <a:prstGeom prst="rect">
            <a:avLst/>
          </a:prstGeom>
          <a:noFill/>
          <a:ln/>
        </p:spPr>
        <p:txBody>
          <a:bodyPr wrap="none" lIns="0" tIns="0" rIns="0" bIns="0" rtlCol="0" anchor="t"/>
          <a:lstStyle/>
          <a:p>
            <a:pPr marL="0" indent="0" algn="ctr">
              <a:lnSpc>
                <a:spcPts val="2650"/>
              </a:lnSpc>
              <a:buNone/>
            </a:pPr>
            <a:r>
              <a:rPr lang="en-US" sz="2650" kern="0" spc="-53"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650" dirty="0"/>
          </a:p>
        </p:txBody>
      </p:sp>
      <p:sp>
        <p:nvSpPr>
          <p:cNvPr id="6" name="Text 3"/>
          <p:cNvSpPr/>
          <p:nvPr/>
        </p:nvSpPr>
        <p:spPr>
          <a:xfrm>
            <a:off x="7683731" y="3916132"/>
            <a:ext cx="3068479" cy="351949"/>
          </a:xfrm>
          <a:prstGeom prst="rect">
            <a:avLst/>
          </a:prstGeom>
          <a:noFill/>
          <a:ln/>
        </p:spPr>
        <p:txBody>
          <a:bodyPr wrap="none" lIns="0" tIns="0" rIns="0" bIns="0" rtlCol="0" anchor="t"/>
          <a:lstStyle/>
          <a:p>
            <a:r>
              <a:rPr lang="en-US" sz="2400" dirty="0"/>
              <a:t>Increased Cholesterol</a:t>
            </a:r>
          </a:p>
        </p:txBody>
      </p:sp>
      <p:sp>
        <p:nvSpPr>
          <p:cNvPr id="7" name="Text 4"/>
          <p:cNvSpPr/>
          <p:nvPr/>
        </p:nvSpPr>
        <p:spPr>
          <a:xfrm>
            <a:off x="7680122" y="4303373"/>
            <a:ext cx="6690717" cy="766048"/>
          </a:xfrm>
          <a:prstGeom prst="rect">
            <a:avLst/>
          </a:prstGeom>
          <a:noFill/>
          <a:ln/>
        </p:spPr>
        <p:txBody>
          <a:bodyPr wrap="square" lIns="0" tIns="0" rIns="0" bIns="0" rtlCol="0" anchor="t"/>
          <a:lstStyle/>
          <a:p>
            <a:r>
              <a:rPr lang="en-US" sz="2000" dirty="0"/>
              <a:t>Bad cholesterol builds up in the arteries.</a:t>
            </a:r>
          </a:p>
        </p:txBody>
      </p:sp>
      <p:sp>
        <p:nvSpPr>
          <p:cNvPr id="8" name="Shape 5"/>
          <p:cNvSpPr/>
          <p:nvPr/>
        </p:nvSpPr>
        <p:spPr>
          <a:xfrm>
            <a:off x="7091976" y="5003427"/>
            <a:ext cx="538520" cy="538520"/>
          </a:xfrm>
          <a:prstGeom prst="roundRect">
            <a:avLst>
              <a:gd name="adj" fmla="val 18670"/>
            </a:avLst>
          </a:prstGeom>
          <a:solidFill>
            <a:srgbClr val="F0D4F7"/>
          </a:solidFill>
          <a:ln w="7620">
            <a:solidFill>
              <a:srgbClr val="D6BADD"/>
            </a:solidFill>
            <a:prstDash val="solid"/>
          </a:ln>
        </p:spPr>
        <p:txBody>
          <a:bodyPr/>
          <a:lstStyle/>
          <a:p>
            <a:r>
              <a:rPr lang="en-US" sz="2400" dirty="0"/>
              <a:t> 2</a:t>
            </a:r>
          </a:p>
        </p:txBody>
      </p:sp>
      <p:sp>
        <p:nvSpPr>
          <p:cNvPr id="9" name="Text 6"/>
          <p:cNvSpPr/>
          <p:nvPr/>
        </p:nvSpPr>
        <p:spPr>
          <a:xfrm>
            <a:off x="7255758" y="5048092"/>
            <a:ext cx="168950" cy="337899"/>
          </a:xfrm>
          <a:prstGeom prst="rect">
            <a:avLst/>
          </a:prstGeom>
          <a:noFill/>
          <a:ln/>
        </p:spPr>
        <p:txBody>
          <a:bodyPr wrap="none" lIns="0" tIns="0" rIns="0" bIns="0" rtlCol="0" anchor="t"/>
          <a:lstStyle/>
          <a:p>
            <a:pPr marL="0" indent="0" algn="ctr">
              <a:lnSpc>
                <a:spcPts val="2650"/>
              </a:lnSpc>
              <a:buNone/>
            </a:pPr>
            <a:endParaRPr lang="en-US" sz="2650" dirty="0"/>
          </a:p>
        </p:txBody>
      </p:sp>
      <p:sp>
        <p:nvSpPr>
          <p:cNvPr id="10" name="Text 7"/>
          <p:cNvSpPr/>
          <p:nvPr/>
        </p:nvSpPr>
        <p:spPr>
          <a:xfrm>
            <a:off x="7763960" y="5041066"/>
            <a:ext cx="2816185" cy="351949"/>
          </a:xfrm>
          <a:prstGeom prst="rect">
            <a:avLst/>
          </a:prstGeom>
          <a:noFill/>
          <a:ln/>
        </p:spPr>
        <p:txBody>
          <a:bodyPr wrap="none" lIns="0" tIns="0" rIns="0" bIns="0" rtlCol="0" anchor="t"/>
          <a:lstStyle/>
          <a:p>
            <a:r>
              <a:rPr lang="en-US" sz="2400" dirty="0"/>
              <a:t>High Blood Pressure</a:t>
            </a:r>
          </a:p>
        </p:txBody>
      </p:sp>
      <p:sp>
        <p:nvSpPr>
          <p:cNvPr id="11" name="Text 8"/>
          <p:cNvSpPr/>
          <p:nvPr/>
        </p:nvSpPr>
        <p:spPr>
          <a:xfrm>
            <a:off x="7763960" y="5380842"/>
            <a:ext cx="6252792" cy="538519"/>
          </a:xfrm>
          <a:prstGeom prst="rect">
            <a:avLst/>
          </a:prstGeom>
          <a:noFill/>
          <a:ln/>
        </p:spPr>
        <p:txBody>
          <a:bodyPr wrap="square" lIns="0" tIns="0" rIns="0" bIns="0" rtlCol="0" anchor="t"/>
          <a:lstStyle/>
          <a:p>
            <a:pPr>
              <a:lnSpc>
                <a:spcPts val="3000"/>
              </a:lnSpc>
            </a:pPr>
            <a:r>
              <a:rPr lang="en-US" sz="2000" dirty="0"/>
              <a:t>Sodium leads to hypertension. This is high blood pressure</a:t>
            </a:r>
            <a:r>
              <a:rPr lang="en-US" sz="1850" kern="0" spc="-38" dirty="0">
                <a:solidFill>
                  <a:srgbClr val="272525"/>
                </a:solidFill>
                <a:latin typeface="Source Sans Pro" pitchFamily="34" charset="0"/>
                <a:ea typeface="Source Sans Pro" pitchFamily="34" charset="-122"/>
                <a:cs typeface="Source Sans Pro" pitchFamily="34" charset="-120"/>
              </a:rPr>
              <a:t>.</a:t>
            </a:r>
            <a:endParaRPr lang="en-US" sz="1850" dirty="0"/>
          </a:p>
        </p:txBody>
      </p:sp>
      <p:pic>
        <p:nvPicPr>
          <p:cNvPr id="12" name="Picture 2" descr="Fat in Arteries Can Worsen Cardiovascular Problems - Associates In ...">
            <a:extLst>
              <a:ext uri="{FF2B5EF4-FFF2-40B4-BE49-F238E27FC236}">
                <a16:creationId xmlns:a16="http://schemas.microsoft.com/office/drawing/2014/main" xmlns="" id="{D50B899C-9750-418A-833D-5236A8159B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53339" y="995912"/>
            <a:ext cx="6513023" cy="623777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6862644" y="2645472"/>
            <a:ext cx="6492108" cy="1107996"/>
          </a:xfrm>
          <a:prstGeom prst="rect">
            <a:avLst/>
          </a:prstGeom>
          <a:noFill/>
        </p:spPr>
        <p:txBody>
          <a:bodyPr wrap="square" rtlCol="0">
            <a:spAutoFit/>
          </a:bodyPr>
          <a:lstStyle/>
          <a:p>
            <a:r>
              <a:rPr lang="en-US" sz="2200" dirty="0">
                <a:latin typeface="Source Serif Pro Semi Bold"/>
                <a:ea typeface="Source Serif Pro Semi Bold"/>
              </a:rPr>
              <a:t>Junk food consumption leads to heart issues. Saturated and trans fats increase bad cholesterol. This causes plaque buildup in arteries.</a:t>
            </a:r>
            <a:endParaRPr lang="en-US" dirty="0">
              <a:latin typeface="Source Serif Pro Semi Bold"/>
              <a:ea typeface="Source Serif Pro Semi Bold"/>
            </a:endParaRPr>
          </a:p>
        </p:txBody>
      </p:sp>
      <p:sp>
        <p:nvSpPr>
          <p:cNvPr id="14" name="TextBox 13">
            <a:extLst>
              <a:ext uri="{FF2B5EF4-FFF2-40B4-BE49-F238E27FC236}">
                <a16:creationId xmlns:a16="http://schemas.microsoft.com/office/drawing/2014/main" xmlns="" id="{46AC376A-B433-4E77-8DA6-A257D74976E6}"/>
              </a:ext>
            </a:extLst>
          </p:cNvPr>
          <p:cNvSpPr txBox="1"/>
          <p:nvPr/>
        </p:nvSpPr>
        <p:spPr>
          <a:xfrm>
            <a:off x="7680122" y="6095264"/>
            <a:ext cx="2643929" cy="461665"/>
          </a:xfrm>
          <a:prstGeom prst="rect">
            <a:avLst/>
          </a:prstGeom>
          <a:noFill/>
        </p:spPr>
        <p:txBody>
          <a:bodyPr wrap="none" rtlCol="0">
            <a:spAutoFit/>
          </a:bodyPr>
          <a:lstStyle/>
          <a:p>
            <a:r>
              <a:rPr lang="en-US" sz="2400" dirty="0"/>
              <a:t>Silent Heart Attack </a:t>
            </a:r>
          </a:p>
        </p:txBody>
      </p:sp>
      <p:sp>
        <p:nvSpPr>
          <p:cNvPr id="15" name="TextBox 14">
            <a:extLst>
              <a:ext uri="{FF2B5EF4-FFF2-40B4-BE49-F238E27FC236}">
                <a16:creationId xmlns:a16="http://schemas.microsoft.com/office/drawing/2014/main" xmlns="" id="{BF12E3BE-024E-4A81-A75B-AA49BEC71010}"/>
              </a:ext>
            </a:extLst>
          </p:cNvPr>
          <p:cNvSpPr txBox="1"/>
          <p:nvPr/>
        </p:nvSpPr>
        <p:spPr>
          <a:xfrm>
            <a:off x="7763960" y="6492924"/>
            <a:ext cx="5970799" cy="1015663"/>
          </a:xfrm>
          <a:prstGeom prst="rect">
            <a:avLst/>
          </a:prstGeom>
          <a:noFill/>
        </p:spPr>
        <p:txBody>
          <a:bodyPr wrap="square" rtlCol="0">
            <a:spAutoFit/>
          </a:bodyPr>
          <a:lstStyle/>
          <a:p>
            <a:r>
              <a:rPr lang="en-US" sz="2000" dirty="0"/>
              <a:t>It is one of the most threatening consequence, and as it’s name suggest it occurs with a mild pain and can lead to </a:t>
            </a:r>
            <a:r>
              <a:rPr lang="en-US" sz="2000" b="1" dirty="0"/>
              <a:t>Death</a:t>
            </a:r>
            <a:r>
              <a:rPr lang="en-US" sz="2000" dirty="0"/>
              <a:t>.</a:t>
            </a:r>
          </a:p>
        </p:txBody>
      </p:sp>
      <p:sp>
        <p:nvSpPr>
          <p:cNvPr id="17" name="Rectangle 16"/>
          <p:cNvSpPr/>
          <p:nvPr/>
        </p:nvSpPr>
        <p:spPr>
          <a:xfrm>
            <a:off x="12796657" y="7656163"/>
            <a:ext cx="1684074" cy="480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xmlns="" id="{695237DD-74E2-4A4A-9502-6BEE5C7A3355}"/>
              </a:ext>
            </a:extLst>
          </p:cNvPr>
          <p:cNvSpPr/>
          <p:nvPr/>
        </p:nvSpPr>
        <p:spPr>
          <a:xfrm>
            <a:off x="7155448" y="6056560"/>
            <a:ext cx="538520" cy="538520"/>
          </a:xfrm>
          <a:prstGeom prst="roundRect">
            <a:avLst/>
          </a:prstGeom>
          <a:solidFill>
            <a:srgbClr val="F0D4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3</a:t>
            </a: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5" y="1081564"/>
            <a:ext cx="7306816" cy="2012510"/>
          </a:xfrm>
          <a:prstGeom prst="rect">
            <a:avLst/>
          </a:prstGeom>
          <a:noFill/>
          <a:ln/>
        </p:spPr>
        <p:txBody>
          <a:bodyPr wrap="square" lIns="0" tIns="0" rIns="0" bIns="0" rtlCol="0" anchor="t"/>
          <a:lstStyle/>
          <a:p>
            <a:pPr marL="0" indent="0">
              <a:lnSpc>
                <a:spcPts val="5500"/>
              </a:lnSpc>
              <a:buNone/>
            </a:pPr>
            <a:r>
              <a:rPr lang="en-US" sz="4800" kern="0" spc="-89" dirty="0">
                <a:solidFill>
                  <a:srgbClr val="000000"/>
                </a:solidFill>
                <a:latin typeface="Source Serif Pro Semi Bold" pitchFamily="34" charset="0"/>
                <a:ea typeface="Source Serif Pro Semi Bold" pitchFamily="34" charset="-122"/>
                <a:cs typeface="Source Serif Pro Semi Bold" pitchFamily="34" charset="-120"/>
              </a:rPr>
              <a:t>Long-Term Consequences: Obesity, Diabetes, &amp; Heart Disease</a:t>
            </a:r>
            <a:endParaRPr lang="en-US" sz="4800" dirty="0"/>
          </a:p>
        </p:txBody>
      </p:sp>
      <p:pic>
        <p:nvPicPr>
          <p:cNvPr id="4" name="Image 1" descr="preencoded.png"/>
          <p:cNvPicPr>
            <a:picLocks noChangeAspect="1"/>
          </p:cNvPicPr>
          <p:nvPr/>
        </p:nvPicPr>
        <p:blipFill>
          <a:blip r:embed="rId4"/>
          <a:stretch>
            <a:fillRect/>
          </a:stretch>
        </p:blipFill>
        <p:spPr>
          <a:xfrm>
            <a:off x="837724" y="3552587"/>
            <a:ext cx="562451" cy="562451"/>
          </a:xfrm>
          <a:prstGeom prst="rect">
            <a:avLst/>
          </a:prstGeom>
        </p:spPr>
      </p:pic>
      <p:sp>
        <p:nvSpPr>
          <p:cNvPr id="5" name="Text 1"/>
          <p:cNvSpPr/>
          <p:nvPr/>
        </p:nvSpPr>
        <p:spPr>
          <a:xfrm>
            <a:off x="837724" y="4354354"/>
            <a:ext cx="2250162" cy="351949"/>
          </a:xfrm>
          <a:prstGeom prst="rect">
            <a:avLst/>
          </a:prstGeom>
          <a:noFill/>
          <a:ln/>
        </p:spPr>
        <p:txBody>
          <a:bodyPr wrap="none" lIns="0" tIns="0" rIns="0" bIns="0" rtlCol="0" anchor="t"/>
          <a:lstStyle/>
          <a:p>
            <a:pPr marL="0" indent="0" algn="l">
              <a:lnSpc>
                <a:spcPts val="2750"/>
              </a:lnSpc>
              <a:buNone/>
            </a:pPr>
            <a:r>
              <a:rPr lang="en-US" sz="3500" kern="0" spc="-44" dirty="0">
                <a:solidFill>
                  <a:srgbClr val="272525"/>
                </a:solidFill>
                <a:latin typeface="Source Serif Pro Semi Bold" pitchFamily="34" charset="0"/>
                <a:ea typeface="Source Serif Pro Semi Bold" pitchFamily="34" charset="-122"/>
                <a:cs typeface="Source Serif Pro Semi Bold" pitchFamily="34" charset="-120"/>
              </a:rPr>
              <a:t>Obesity</a:t>
            </a:r>
            <a:endParaRPr lang="en-US" sz="3500" dirty="0"/>
          </a:p>
        </p:txBody>
      </p:sp>
      <p:sp>
        <p:nvSpPr>
          <p:cNvPr id="6" name="Text 2"/>
          <p:cNvSpPr/>
          <p:nvPr/>
        </p:nvSpPr>
        <p:spPr>
          <a:xfrm>
            <a:off x="837724" y="4849892"/>
            <a:ext cx="2250162" cy="2298144"/>
          </a:xfrm>
          <a:prstGeom prst="rect">
            <a:avLst/>
          </a:prstGeom>
          <a:noFill/>
          <a:ln/>
        </p:spPr>
        <p:txBody>
          <a:bodyPr wrap="square" lIns="0" tIns="0" rIns="0" bIns="0" rtlCol="0" anchor="t"/>
          <a:lstStyle/>
          <a:p>
            <a:pPr marL="0" indent="0" algn="l">
              <a:lnSpc>
                <a:spcPts val="3000"/>
              </a:lnSpc>
              <a:buNone/>
            </a:pPr>
            <a:r>
              <a:rPr lang="en-US" sz="2000" kern="0" spc="-38" dirty="0">
                <a:solidFill>
                  <a:srgbClr val="272525"/>
                </a:solidFill>
                <a:latin typeface="Source Sans Pro" pitchFamily="34" charset="0"/>
                <a:ea typeface="Source Sans Pro" pitchFamily="34" charset="-122"/>
                <a:cs typeface="Source Sans Pro" pitchFamily="34" charset="-120"/>
              </a:rPr>
              <a:t>Excess calories from junk food lead to weight gain and obesity. This is a major risk factor for many diseases.</a:t>
            </a:r>
            <a:endParaRPr lang="en-US" sz="2000" dirty="0"/>
          </a:p>
        </p:txBody>
      </p:sp>
      <p:pic>
        <p:nvPicPr>
          <p:cNvPr id="7" name="Image 2" descr="preencoded.png"/>
          <p:cNvPicPr>
            <a:picLocks noChangeAspect="1"/>
          </p:cNvPicPr>
          <p:nvPr/>
        </p:nvPicPr>
        <p:blipFill>
          <a:blip r:embed="rId5"/>
          <a:stretch>
            <a:fillRect/>
          </a:stretch>
        </p:blipFill>
        <p:spPr>
          <a:xfrm>
            <a:off x="3236316" y="3552825"/>
            <a:ext cx="562451" cy="562451"/>
          </a:xfrm>
          <a:prstGeom prst="rect">
            <a:avLst/>
          </a:prstGeom>
        </p:spPr>
      </p:pic>
      <p:sp>
        <p:nvSpPr>
          <p:cNvPr id="8" name="Text 3"/>
          <p:cNvSpPr/>
          <p:nvPr/>
        </p:nvSpPr>
        <p:spPr>
          <a:xfrm>
            <a:off x="3271114" y="4349505"/>
            <a:ext cx="2259029" cy="713593"/>
          </a:xfrm>
          <a:prstGeom prst="rect">
            <a:avLst/>
          </a:prstGeom>
          <a:noFill/>
          <a:ln/>
        </p:spPr>
        <p:txBody>
          <a:bodyPr wrap="none" lIns="0" tIns="0" rIns="0" bIns="0" rtlCol="0" anchor="t"/>
          <a:lstStyle/>
          <a:p>
            <a:pPr marL="0" indent="0" algn="l">
              <a:lnSpc>
                <a:spcPts val="2750"/>
              </a:lnSpc>
              <a:buNone/>
            </a:pPr>
            <a:r>
              <a:rPr lang="en-US" sz="3500" kern="0" spc="-44" dirty="0" smtClean="0">
                <a:solidFill>
                  <a:srgbClr val="272525"/>
                </a:solidFill>
                <a:latin typeface="Source Serif Pro Semi Bold" pitchFamily="34" charset="0"/>
                <a:ea typeface="Source Serif Pro Semi Bold" pitchFamily="34" charset="-122"/>
                <a:cs typeface="Source Serif Pro Semi Bold" pitchFamily="34" charset="-120"/>
              </a:rPr>
              <a:t>Diabetes</a:t>
            </a:r>
            <a:endParaRPr lang="en-US" sz="3500" dirty="0"/>
          </a:p>
        </p:txBody>
      </p:sp>
      <p:sp>
        <p:nvSpPr>
          <p:cNvPr id="9" name="Text 4"/>
          <p:cNvSpPr/>
          <p:nvPr/>
        </p:nvSpPr>
        <p:spPr>
          <a:xfrm>
            <a:off x="3321072" y="4946958"/>
            <a:ext cx="2262753" cy="1532096"/>
          </a:xfrm>
          <a:prstGeom prst="rect">
            <a:avLst/>
          </a:prstGeom>
          <a:noFill/>
          <a:ln/>
        </p:spPr>
        <p:txBody>
          <a:bodyPr wrap="square" lIns="0" tIns="0" rIns="0" bIns="0" rtlCol="0" anchor="t"/>
          <a:lstStyle/>
          <a:p>
            <a:pPr marL="0" indent="0" algn="l">
              <a:lnSpc>
                <a:spcPts val="3000"/>
              </a:lnSpc>
              <a:buNone/>
            </a:pPr>
            <a:r>
              <a:rPr lang="en-US" sz="2000" kern="0" spc="-38" dirty="0">
                <a:solidFill>
                  <a:srgbClr val="272525"/>
                </a:solidFill>
                <a:latin typeface="Source Sans Pro" pitchFamily="34" charset="0"/>
                <a:ea typeface="Source Sans Pro" pitchFamily="34" charset="-122"/>
                <a:cs typeface="Source Sans Pro" pitchFamily="34" charset="-120"/>
              </a:rPr>
              <a:t>High sugar intake increases insulin resistance. This can lead to type 2 diabetes.</a:t>
            </a:r>
            <a:endParaRPr lang="en-US" sz="2000" dirty="0"/>
          </a:p>
        </p:txBody>
      </p:sp>
      <p:pic>
        <p:nvPicPr>
          <p:cNvPr id="10" name="Image 3" descr="preencoded.png"/>
          <p:cNvPicPr>
            <a:picLocks noChangeAspect="1"/>
          </p:cNvPicPr>
          <p:nvPr/>
        </p:nvPicPr>
        <p:blipFill>
          <a:blip r:embed="rId6"/>
          <a:stretch>
            <a:fillRect/>
          </a:stretch>
        </p:blipFill>
        <p:spPr>
          <a:xfrm>
            <a:off x="6085491" y="3552706"/>
            <a:ext cx="562570" cy="562570"/>
          </a:xfrm>
          <a:prstGeom prst="rect">
            <a:avLst/>
          </a:prstGeom>
        </p:spPr>
      </p:pic>
      <p:sp>
        <p:nvSpPr>
          <p:cNvPr id="11" name="Text 5"/>
          <p:cNvSpPr/>
          <p:nvPr/>
        </p:nvSpPr>
        <p:spPr>
          <a:xfrm>
            <a:off x="6055996" y="4354353"/>
            <a:ext cx="2250281" cy="351949"/>
          </a:xfrm>
          <a:prstGeom prst="rect">
            <a:avLst/>
          </a:prstGeom>
          <a:noFill/>
          <a:ln/>
        </p:spPr>
        <p:txBody>
          <a:bodyPr wrap="none" lIns="0" tIns="0" rIns="0" bIns="0" rtlCol="0" anchor="t"/>
          <a:lstStyle/>
          <a:p>
            <a:pPr marL="0" indent="0" algn="l">
              <a:lnSpc>
                <a:spcPts val="2750"/>
              </a:lnSpc>
              <a:buNone/>
            </a:pPr>
            <a:r>
              <a:rPr lang="en-US" sz="3600" kern="0" spc="-44" dirty="0">
                <a:solidFill>
                  <a:srgbClr val="272525"/>
                </a:solidFill>
                <a:latin typeface="Source Serif Pro Semi Bold" pitchFamily="34" charset="0"/>
                <a:ea typeface="Source Serif Pro Semi Bold" pitchFamily="34" charset="-122"/>
                <a:cs typeface="Source Serif Pro Semi Bold" pitchFamily="34" charset="-120"/>
              </a:rPr>
              <a:t>Heart Disease</a:t>
            </a:r>
            <a:endParaRPr lang="en-US" sz="3600" dirty="0"/>
          </a:p>
        </p:txBody>
      </p:sp>
      <p:sp>
        <p:nvSpPr>
          <p:cNvPr id="12" name="Text 6"/>
          <p:cNvSpPr/>
          <p:nvPr/>
        </p:nvSpPr>
        <p:spPr>
          <a:xfrm>
            <a:off x="6085491" y="4850011"/>
            <a:ext cx="2485072" cy="1915120"/>
          </a:xfrm>
          <a:prstGeom prst="rect">
            <a:avLst/>
          </a:prstGeom>
          <a:noFill/>
          <a:ln/>
        </p:spPr>
        <p:txBody>
          <a:bodyPr wrap="square" lIns="0" tIns="0" rIns="0" bIns="0" rtlCol="0" anchor="t"/>
          <a:lstStyle/>
          <a:p>
            <a:pPr marL="0" indent="0" algn="l">
              <a:lnSpc>
                <a:spcPts val="3000"/>
              </a:lnSpc>
              <a:buNone/>
            </a:pPr>
            <a:r>
              <a:rPr lang="en-US" sz="2000" kern="0" spc="-38" dirty="0">
                <a:solidFill>
                  <a:srgbClr val="272525"/>
                </a:solidFill>
                <a:latin typeface="Source Sans Pro" pitchFamily="34" charset="0"/>
                <a:ea typeface="Source Sans Pro" pitchFamily="34" charset="-122"/>
                <a:cs typeface="Source Sans Pro" pitchFamily="34" charset="-120"/>
              </a:rPr>
              <a:t>Unhealthy fats raise cholesterol levels. This increases the risk of heart disease and stroke.</a:t>
            </a:r>
            <a:endParaRPr lang="en-US" sz="2000" dirty="0"/>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1479768"/>
            <a:ext cx="12604194" cy="704017"/>
          </a:xfrm>
          <a:prstGeom prst="rect">
            <a:avLst/>
          </a:prstGeom>
          <a:noFill/>
          <a:ln/>
        </p:spPr>
        <p:txBody>
          <a:bodyPr wrap="none" lIns="0" tIns="0" rIns="0" bIns="0" rtlCol="0" anchor="t"/>
          <a:lstStyle/>
          <a:p>
            <a:r>
              <a:rPr lang="en-US" sz="6000" b="1" dirty="0">
                <a:latin typeface="Angsana New" pitchFamily="18" charset="-34"/>
                <a:cs typeface="Angsana New" pitchFamily="18" charset="-34"/>
              </a:rPr>
              <a:t>Mental Health Risks of Junk Food</a:t>
            </a:r>
          </a:p>
        </p:txBody>
      </p:sp>
      <p:sp>
        <p:nvSpPr>
          <p:cNvPr id="3" name="Shape 1"/>
          <p:cNvSpPr/>
          <p:nvPr/>
        </p:nvSpPr>
        <p:spPr>
          <a:xfrm>
            <a:off x="837725" y="3014543"/>
            <a:ext cx="1781490" cy="830580"/>
          </a:xfrm>
          <a:prstGeom prst="roundRect">
            <a:avLst>
              <a:gd name="adj" fmla="val 12105"/>
            </a:avLst>
          </a:prstGeom>
          <a:solidFill>
            <a:srgbClr val="F0D4F7"/>
          </a:solidFill>
          <a:ln w="7620">
            <a:solidFill>
              <a:srgbClr val="D6BADD"/>
            </a:solidFill>
            <a:prstDash val="solid"/>
          </a:ln>
        </p:spPr>
      </p:sp>
      <p:sp>
        <p:nvSpPr>
          <p:cNvPr id="4" name="Text 2"/>
          <p:cNvSpPr/>
          <p:nvPr/>
        </p:nvSpPr>
        <p:spPr>
          <a:xfrm>
            <a:off x="1084659" y="3190518"/>
            <a:ext cx="149543" cy="478631"/>
          </a:xfrm>
          <a:prstGeom prst="rect">
            <a:avLst/>
          </a:prstGeom>
          <a:noFill/>
          <a:ln/>
        </p:spPr>
        <p:txBody>
          <a:bodyPr wrap="none" lIns="0" tIns="0" rIns="0" bIns="0" rtlCol="0" anchor="t"/>
          <a:lstStyle/>
          <a:p>
            <a:pPr marL="0" indent="0" algn="ctr">
              <a:lnSpc>
                <a:spcPts val="3750"/>
              </a:lnSpc>
              <a:buNone/>
            </a:pPr>
            <a:r>
              <a:rPr lang="en-US" sz="2350" kern="0" spc="-47"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350" dirty="0"/>
          </a:p>
        </p:txBody>
      </p:sp>
      <p:sp>
        <p:nvSpPr>
          <p:cNvPr id="6" name="Shape 4"/>
          <p:cNvSpPr/>
          <p:nvPr/>
        </p:nvSpPr>
        <p:spPr>
          <a:xfrm>
            <a:off x="2619215" y="3829883"/>
            <a:ext cx="10556558" cy="15240"/>
          </a:xfrm>
          <a:prstGeom prst="roundRect">
            <a:avLst>
              <a:gd name="adj" fmla="val 659712"/>
            </a:avLst>
          </a:prstGeom>
          <a:solidFill>
            <a:srgbClr val="D6BADD"/>
          </a:solidFill>
          <a:ln/>
        </p:spPr>
      </p:sp>
      <p:sp>
        <p:nvSpPr>
          <p:cNvPr id="7" name="Shape 5"/>
          <p:cNvSpPr/>
          <p:nvPr/>
        </p:nvSpPr>
        <p:spPr>
          <a:xfrm>
            <a:off x="837724" y="3964781"/>
            <a:ext cx="2819876" cy="830580"/>
          </a:xfrm>
          <a:prstGeom prst="roundRect">
            <a:avLst>
              <a:gd name="adj" fmla="val 12105"/>
            </a:avLst>
          </a:prstGeom>
          <a:solidFill>
            <a:srgbClr val="F0D4F7"/>
          </a:solidFill>
          <a:ln w="7620">
            <a:solidFill>
              <a:srgbClr val="D6BADD"/>
            </a:solidFill>
            <a:prstDash val="solid"/>
          </a:ln>
        </p:spPr>
      </p:sp>
      <p:sp>
        <p:nvSpPr>
          <p:cNvPr id="8" name="Text 6"/>
          <p:cNvSpPr/>
          <p:nvPr/>
        </p:nvSpPr>
        <p:spPr>
          <a:xfrm>
            <a:off x="1084659" y="4140756"/>
            <a:ext cx="149543" cy="478631"/>
          </a:xfrm>
          <a:prstGeom prst="rect">
            <a:avLst/>
          </a:prstGeom>
          <a:noFill/>
          <a:ln/>
        </p:spPr>
        <p:txBody>
          <a:bodyPr wrap="none" lIns="0" tIns="0" rIns="0" bIns="0" rtlCol="0" anchor="t"/>
          <a:lstStyle/>
          <a:p>
            <a:pPr marL="0" indent="0" algn="ctr">
              <a:lnSpc>
                <a:spcPts val="3750"/>
              </a:lnSpc>
              <a:buNone/>
            </a:pPr>
            <a:r>
              <a:rPr lang="en-US" sz="2350" kern="0" spc="-47"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350" dirty="0"/>
          </a:p>
        </p:txBody>
      </p:sp>
      <p:sp>
        <p:nvSpPr>
          <p:cNvPr id="10" name="Shape 8"/>
          <p:cNvSpPr/>
          <p:nvPr/>
        </p:nvSpPr>
        <p:spPr>
          <a:xfrm>
            <a:off x="2619215" y="4780121"/>
            <a:ext cx="8397359" cy="15240"/>
          </a:xfrm>
          <a:prstGeom prst="roundRect">
            <a:avLst>
              <a:gd name="adj" fmla="val 659712"/>
            </a:avLst>
          </a:prstGeom>
          <a:solidFill>
            <a:srgbClr val="D6BADD"/>
          </a:solidFill>
          <a:ln/>
        </p:spPr>
      </p:sp>
      <p:sp>
        <p:nvSpPr>
          <p:cNvPr id="11" name="Shape 9"/>
          <p:cNvSpPr/>
          <p:nvPr/>
        </p:nvSpPr>
        <p:spPr>
          <a:xfrm>
            <a:off x="837724" y="4915019"/>
            <a:ext cx="3300321" cy="830580"/>
          </a:xfrm>
          <a:prstGeom prst="roundRect">
            <a:avLst>
              <a:gd name="adj" fmla="val 12105"/>
            </a:avLst>
          </a:prstGeom>
          <a:solidFill>
            <a:srgbClr val="F0D4F7"/>
          </a:solidFill>
          <a:ln w="7620">
            <a:solidFill>
              <a:srgbClr val="D6BADD"/>
            </a:solidFill>
            <a:prstDash val="solid"/>
          </a:ln>
        </p:spPr>
      </p:sp>
      <p:sp>
        <p:nvSpPr>
          <p:cNvPr id="12" name="Text 10"/>
          <p:cNvSpPr/>
          <p:nvPr/>
        </p:nvSpPr>
        <p:spPr>
          <a:xfrm>
            <a:off x="1084659" y="5090993"/>
            <a:ext cx="149543" cy="478631"/>
          </a:xfrm>
          <a:prstGeom prst="rect">
            <a:avLst/>
          </a:prstGeom>
          <a:noFill/>
          <a:ln/>
        </p:spPr>
        <p:txBody>
          <a:bodyPr wrap="none" lIns="0" tIns="0" rIns="0" bIns="0" rtlCol="0" anchor="t"/>
          <a:lstStyle/>
          <a:p>
            <a:pPr marL="0" indent="0" algn="ctr">
              <a:lnSpc>
                <a:spcPts val="3750"/>
              </a:lnSpc>
              <a:buNone/>
            </a:pPr>
            <a:r>
              <a:rPr lang="en-US" sz="2350" kern="0" spc="-47"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350" dirty="0"/>
          </a:p>
        </p:txBody>
      </p:sp>
      <mc:AlternateContent xmlns:mc="http://schemas.openxmlformats.org/markup-compatibility/2006" xmlns:p14="http://schemas.microsoft.com/office/powerpoint/2010/main">
        <mc:Choice Requires="p14">
          <p:contentPart p14:bwMode="auto" r:id="rId3">
            <p14:nvContentPartPr>
              <p14:cNvPr id="3075" name="Ink 3"/>
              <p14:cNvContentPartPr>
                <a14:cpLocks xmlns:a14="http://schemas.microsoft.com/office/drawing/2010/main" noRot="1" noChangeAspect="1" noEditPoints="1" noChangeArrowheads="1" noChangeShapeType="1"/>
              </p14:cNvContentPartPr>
              <p14:nvPr/>
            </p14:nvContentPartPr>
            <p14:xfrm>
              <a:off x="12817475" y="7159625"/>
              <a:ext cx="1735138" cy="977900"/>
            </p14:xfrm>
          </p:contentPart>
        </mc:Choice>
        <mc:Fallback xmlns="">
          <p:pic>
            <p:nvPicPr>
              <p:cNvPr id="3075" name="Ink 3"/>
              <p:cNvPicPr>
                <a:picLocks noRot="1" noChangeAspect="1" noEditPoints="1" noChangeArrowheads="1" noChangeShapeType="1"/>
              </p:cNvPicPr>
              <p:nvPr/>
            </p:nvPicPr>
            <p:blipFill>
              <a:blip r:embed="rId4"/>
              <a:stretch>
                <a:fillRect/>
              </a:stretch>
            </p:blipFill>
            <p:spPr>
              <a:xfrm>
                <a:off x="12779356" y="7121445"/>
                <a:ext cx="1811017" cy="1053899"/>
              </a:xfrm>
              <a:prstGeom prst="rect">
                <a:avLst/>
              </a:prstGeom>
            </p:spPr>
          </p:pic>
        </mc:Fallback>
      </mc:AlternateContent>
      <p:sp>
        <p:nvSpPr>
          <p:cNvPr id="15" name="TextBox 14">
            <a:extLst>
              <a:ext uri="{FF2B5EF4-FFF2-40B4-BE49-F238E27FC236}">
                <a16:creationId xmlns:a16="http://schemas.microsoft.com/office/drawing/2014/main" xmlns="" id="{DF4B08FC-CDAD-402F-96F8-FADC61E3F221}"/>
              </a:ext>
            </a:extLst>
          </p:cNvPr>
          <p:cNvSpPr txBox="1"/>
          <p:nvPr/>
        </p:nvSpPr>
        <p:spPr>
          <a:xfrm>
            <a:off x="837725" y="6286931"/>
            <a:ext cx="12604194" cy="954107"/>
          </a:xfrm>
          <a:prstGeom prst="rect">
            <a:avLst/>
          </a:prstGeom>
          <a:noFill/>
        </p:spPr>
        <p:txBody>
          <a:bodyPr wrap="square" rtlCol="0">
            <a:spAutoFit/>
          </a:bodyPr>
          <a:lstStyle/>
          <a:p>
            <a:r>
              <a:rPr lang="en-US" sz="2800" dirty="0">
                <a:latin typeface="Copperplate Gothic Light" panose="020E0507020206020404" pitchFamily="34" charset="0"/>
              </a:rPr>
              <a:t>Putting Junk Food into your body is like dumping garbage into a temple</a:t>
            </a:r>
          </a:p>
        </p:txBody>
      </p:sp>
      <p:pic>
        <p:nvPicPr>
          <p:cNvPr id="3077" name="Picture 5" descr="The worries about health issues.The lives of people eat fast food.The ...">
            <a:extLst>
              <a:ext uri="{FF2B5EF4-FFF2-40B4-BE49-F238E27FC236}">
                <a16:creationId xmlns:a16="http://schemas.microsoft.com/office/drawing/2014/main" xmlns="" id="{D36597D9-CEFC-44F6-B509-BE40520DF4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30027" y="2541184"/>
            <a:ext cx="5004846" cy="333823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2619215" y="3068354"/>
            <a:ext cx="4891981" cy="923330"/>
          </a:xfrm>
          <a:prstGeom prst="rect">
            <a:avLst/>
          </a:prstGeom>
          <a:noFill/>
        </p:spPr>
        <p:txBody>
          <a:bodyPr wrap="square" rtlCol="0">
            <a:spAutoFit/>
          </a:bodyPr>
          <a:lstStyle/>
          <a:p>
            <a:r>
              <a:rPr lang="en-US" dirty="0">
                <a:latin typeface="Source Serif Pro Semi Bold"/>
                <a:ea typeface="Source Serif Pro Semi Bold"/>
              </a:rPr>
              <a:t>Cognitive Decline:- Junk food consumption harms cognitive abilities and brain function.</a:t>
            </a:r>
          </a:p>
          <a:p>
            <a:endParaRPr lang="en-US" dirty="0"/>
          </a:p>
        </p:txBody>
      </p:sp>
      <p:sp>
        <p:nvSpPr>
          <p:cNvPr id="18" name="TextBox 17"/>
          <p:cNvSpPr txBox="1"/>
          <p:nvPr/>
        </p:nvSpPr>
        <p:spPr>
          <a:xfrm>
            <a:off x="3723468" y="3855152"/>
            <a:ext cx="4091462" cy="861774"/>
          </a:xfrm>
          <a:prstGeom prst="rect">
            <a:avLst/>
          </a:prstGeom>
          <a:noFill/>
        </p:spPr>
        <p:txBody>
          <a:bodyPr wrap="square" rtlCol="0">
            <a:spAutoFit/>
          </a:bodyPr>
          <a:lstStyle/>
          <a:p>
            <a:r>
              <a:rPr lang="en-US" sz="1600" dirty="0">
                <a:latin typeface="Source Serif Pro Semi Bold"/>
                <a:ea typeface="Source Serif Pro Semi Bold"/>
              </a:rPr>
              <a:t>Increased Risk of Dementia:- Processed food-rich diets may raise dementia risk later, said by researchers </a:t>
            </a:r>
          </a:p>
          <a:p>
            <a:endParaRPr lang="en-US" dirty="0">
              <a:latin typeface="Source Serif Pro Semi Bold"/>
              <a:ea typeface="Source Serif Pro Semi Bold"/>
            </a:endParaRPr>
          </a:p>
        </p:txBody>
      </p:sp>
      <p:sp>
        <p:nvSpPr>
          <p:cNvPr id="19" name="TextBox 18"/>
          <p:cNvSpPr txBox="1"/>
          <p:nvPr/>
        </p:nvSpPr>
        <p:spPr>
          <a:xfrm>
            <a:off x="4138046" y="4915019"/>
            <a:ext cx="4891981" cy="1200329"/>
          </a:xfrm>
          <a:prstGeom prst="rect">
            <a:avLst/>
          </a:prstGeom>
          <a:noFill/>
        </p:spPr>
        <p:txBody>
          <a:bodyPr wrap="square" rtlCol="0">
            <a:spAutoFit/>
          </a:bodyPr>
          <a:lstStyle/>
          <a:p>
            <a:r>
              <a:rPr lang="en-US" kern="0" spc="-44" dirty="0">
                <a:solidFill>
                  <a:srgbClr val="272525"/>
                </a:solidFill>
                <a:latin typeface="Source Serif Pro Semi Bold" pitchFamily="34" charset="0"/>
                <a:ea typeface="Source Serif Pro Semi Bold" pitchFamily="34" charset="-122"/>
                <a:cs typeface="Source Serif Pro Semi Bold" pitchFamily="34" charset="-120"/>
              </a:rPr>
              <a:t>Mood Disorders:- Junk food may raise depression and anxiety risks by affecting brain chemistry and inflammation.</a:t>
            </a:r>
            <a:r>
              <a:rPr lang="en-US" sz="2000" kern="0" spc="-44" dirty="0">
                <a:solidFill>
                  <a:srgbClr val="272525"/>
                </a:solidFill>
                <a:latin typeface="Source Serif Pro Semi Bold" pitchFamily="34" charset="0"/>
                <a:ea typeface="Source Serif Pro Semi Bold" pitchFamily="34" charset="-122"/>
                <a:cs typeface="Source Serif Pro Semi Bold" pitchFamily="34" charset="-120"/>
              </a:rPr>
              <a:t/>
            </a:r>
            <a:br>
              <a:rPr lang="en-US" sz="2000" kern="0" spc="-44" dirty="0">
                <a:solidFill>
                  <a:srgbClr val="272525"/>
                </a:solidFill>
                <a:latin typeface="Source Serif Pro Semi Bold" pitchFamily="34" charset="0"/>
                <a:ea typeface="Source Serif Pro Semi Bold" pitchFamily="34" charset="-122"/>
                <a:cs typeface="Source Serif Pro Semi Bold" pitchFamily="34" charset="-120"/>
              </a:rPr>
            </a:br>
            <a:r>
              <a:rPr lang="en-US" b="1" dirty="0">
                <a:latin typeface="Source Serif Pro Semi Bold"/>
                <a:ea typeface="Source Serif Pro Semi Bold"/>
              </a:rPr>
              <a:t> </a:t>
            </a:r>
            <a:endParaRPr lang="en-US" b="1" kern="0" spc="-44" dirty="0">
              <a:solidFill>
                <a:srgbClr val="272525"/>
              </a:solidFill>
              <a:latin typeface="Source Serif Pro Semi Bold"/>
              <a:ea typeface="Source Serif Pro Semi Bold"/>
              <a:cs typeface="Source Serif Pro Semi Bold" pitchFamily="34" charset="-120"/>
            </a:endParaRPr>
          </a:p>
          <a:p>
            <a:endParaRPr lang="en-US"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7402</TotalTime>
  <Words>491</Words>
  <Application>Microsoft Office PowerPoint</Application>
  <PresentationFormat>Custom</PresentationFormat>
  <Paragraphs>65</Paragraphs>
  <Slides>15</Slides>
  <Notes>7</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admin</cp:lastModifiedBy>
  <cp:revision>67</cp:revision>
  <dcterms:created xsi:type="dcterms:W3CDTF">2025-02-17T13:17:30Z</dcterms:created>
  <dcterms:modified xsi:type="dcterms:W3CDTF">2025-08-02T09:45:57Z</dcterms:modified>
</cp:coreProperties>
</file>